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71" r:id="rId4"/>
  </p:sldMasterIdLst>
  <p:notesMasterIdLst>
    <p:notesMasterId r:id="rId81"/>
  </p:notesMasterIdLst>
  <p:handoutMasterIdLst>
    <p:handoutMasterId r:id="rId82"/>
  </p:handoutMasterIdLst>
  <p:sldIdLst>
    <p:sldId id="389" r:id="rId5"/>
    <p:sldId id="507" r:id="rId6"/>
    <p:sldId id="559" r:id="rId7"/>
    <p:sldId id="509" r:id="rId8"/>
    <p:sldId id="560" r:id="rId9"/>
    <p:sldId id="561" r:id="rId10"/>
    <p:sldId id="508" r:id="rId11"/>
    <p:sldId id="563" r:id="rId12"/>
    <p:sldId id="562" r:id="rId13"/>
    <p:sldId id="466" r:id="rId14"/>
    <p:sldId id="480" r:id="rId15"/>
    <p:sldId id="473" r:id="rId16"/>
    <p:sldId id="576" r:id="rId17"/>
    <p:sldId id="564" r:id="rId18"/>
    <p:sldId id="566" r:id="rId19"/>
    <p:sldId id="567" r:id="rId20"/>
    <p:sldId id="568" r:id="rId21"/>
    <p:sldId id="575" r:id="rId22"/>
    <p:sldId id="569" r:id="rId23"/>
    <p:sldId id="570" r:id="rId24"/>
    <p:sldId id="505" r:id="rId25"/>
    <p:sldId id="498" r:id="rId26"/>
    <p:sldId id="525" r:id="rId27"/>
    <p:sldId id="581" r:id="rId28"/>
    <p:sldId id="512" r:id="rId29"/>
    <p:sldId id="555" r:id="rId30"/>
    <p:sldId id="584" r:id="rId31"/>
    <p:sldId id="513" r:id="rId32"/>
    <p:sldId id="514" r:id="rId33"/>
    <p:sldId id="531" r:id="rId34"/>
    <p:sldId id="557" r:id="rId35"/>
    <p:sldId id="532" r:id="rId36"/>
    <p:sldId id="533" r:id="rId37"/>
    <p:sldId id="545" r:id="rId38"/>
    <p:sldId id="516" r:id="rId39"/>
    <p:sldId id="517" r:id="rId40"/>
    <p:sldId id="518" r:id="rId41"/>
    <p:sldId id="519" r:id="rId42"/>
    <p:sldId id="520" r:id="rId43"/>
    <p:sldId id="521" r:id="rId44"/>
    <p:sldId id="522" r:id="rId45"/>
    <p:sldId id="523" r:id="rId46"/>
    <p:sldId id="527" r:id="rId47"/>
    <p:sldId id="526" r:id="rId48"/>
    <p:sldId id="529" r:id="rId49"/>
    <p:sldId id="530" r:id="rId50"/>
    <p:sldId id="536" r:id="rId51"/>
    <p:sldId id="535" r:id="rId52"/>
    <p:sldId id="537" r:id="rId53"/>
    <p:sldId id="547" r:id="rId54"/>
    <p:sldId id="548" r:id="rId55"/>
    <p:sldId id="551" r:id="rId56"/>
    <p:sldId id="553" r:id="rId57"/>
    <p:sldId id="552" r:id="rId58"/>
    <p:sldId id="544" r:id="rId59"/>
    <p:sldId id="539" r:id="rId60"/>
    <p:sldId id="541" r:id="rId61"/>
    <p:sldId id="490" r:id="rId62"/>
    <p:sldId id="495" r:id="rId63"/>
    <p:sldId id="486" r:id="rId64"/>
    <p:sldId id="492" r:id="rId65"/>
    <p:sldId id="506" r:id="rId66"/>
    <p:sldId id="487" r:id="rId67"/>
    <p:sldId id="489" r:id="rId68"/>
    <p:sldId id="543" r:id="rId69"/>
    <p:sldId id="574" r:id="rId70"/>
    <p:sldId id="546" r:id="rId71"/>
    <p:sldId id="549" r:id="rId72"/>
    <p:sldId id="550" r:id="rId73"/>
    <p:sldId id="573" r:id="rId74"/>
    <p:sldId id="577" r:id="rId75"/>
    <p:sldId id="578" r:id="rId76"/>
    <p:sldId id="579" r:id="rId77"/>
    <p:sldId id="580" r:id="rId78"/>
    <p:sldId id="582" r:id="rId79"/>
    <p:sldId id="583" r:id="rId80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143" userDrawn="1">
          <p15:clr>
            <a:srgbClr val="A4A3A4"/>
          </p15:clr>
        </p15:guide>
        <p15:guide id="3" pos="353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1AF"/>
    <a:srgbClr val="009CE1"/>
    <a:srgbClr val="F5A200"/>
    <a:srgbClr val="8DC63F"/>
    <a:srgbClr val="CC0000"/>
    <a:srgbClr val="FF6600"/>
    <a:srgbClr val="782A90"/>
    <a:srgbClr val="289048"/>
    <a:srgbClr val="27B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1" autoAdjust="0"/>
    <p:restoredTop sz="95063" autoAdjust="0"/>
  </p:normalViewPr>
  <p:slideViewPr>
    <p:cSldViewPr>
      <p:cViewPr varScale="1">
        <p:scale>
          <a:sx n="147" d="100"/>
          <a:sy n="147" d="100"/>
        </p:scale>
        <p:origin x="1176" y="184"/>
      </p:cViewPr>
      <p:guideLst>
        <p:guide pos="3143"/>
        <p:guide pos="353"/>
        <p:guide orient="horz" pos="216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870" y="-84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2" Type="http://schemas.openxmlformats.org/officeDocument/2006/relationships/handoutMaster" Target="handoutMasters/handout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997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/>
            </a:lvl1pPr>
          </a:lstStyle>
          <a:p>
            <a:fld id="{BBE509C9-7006-4EEF-AE0A-F60A68CFABC4}" type="datetimeFigureOut">
              <a:rPr lang="ko-KR" altLang="en-US" smtClean="0"/>
              <a:pPr/>
              <a:t>2018. 2. 21.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997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/>
            </a:lvl1pPr>
          </a:lstStyle>
          <a:p>
            <a:fld id="{FB5D320A-A8AF-4B3E-BD67-EE5ADA87D3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8642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997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/>
            </a:lvl1pPr>
          </a:lstStyle>
          <a:p>
            <a:fld id="{10D8B3E8-78D5-42AF-92B2-138AC5B36093}" type="datetimeFigureOut">
              <a:rPr lang="ko-KR" altLang="en-US" smtClean="0"/>
              <a:pPr/>
              <a:t>2018. 2. 21.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05" tIns="45853" rIns="91705" bIns="4585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130" y="4715153"/>
            <a:ext cx="5439415" cy="4466987"/>
          </a:xfrm>
          <a:prstGeom prst="rect">
            <a:avLst/>
          </a:prstGeom>
        </p:spPr>
        <p:txBody>
          <a:bodyPr vert="horz" lIns="91705" tIns="45853" rIns="91705" bIns="45853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997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/>
            </a:lvl1pPr>
          </a:lstStyle>
          <a:p>
            <a:fld id="{EFB921B9-838A-44D3-89D5-5DB0505CE7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527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Relationship Id="rId3" Type="http://schemas.openxmlformats.org/officeDocument/2006/relationships/hyperlink" Target="http://demo.elastic.co/packetbeat/" TargetMode="Externa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Relationship Id="rId3" Type="http://schemas.openxmlformats.org/officeDocument/2006/relationships/hyperlink" Target="http://demo.elastic.co/packetbeat/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Relationship Id="rId3" Type="http://schemas.openxmlformats.org/officeDocument/2006/relationships/hyperlink" Target="http://demo.elastic.co/packetbeat/" TargetMode="Externa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Relationship Id="rId3" Type="http://schemas.openxmlformats.org/officeDocument/2006/relationships/hyperlink" Target="http://demo.elastic.co/packetbeat/" TargetMode="Externa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Relationship Id="rId3" Type="http://schemas.openxmlformats.org/officeDocument/2006/relationships/hyperlink" Target="http://demo.elastic.co/packetbeat/" TargetMode="Externa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Relationship Id="rId3" Type="http://schemas.openxmlformats.org/officeDocument/2006/relationships/hyperlink" Target="http://demo.elastic.co/packetbeat/" TargetMode="Externa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25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508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470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653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567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>
              <a:solidFill>
                <a:srgbClr val="039BE7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>
                <a:solidFill>
                  <a:prstClr val="black"/>
                </a:solidFill>
              </a:rPr>
              <a:pPr/>
              <a:t>54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638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641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544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473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806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951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50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155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49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동일 클러스터 이름을 가지고 있는것이 싱글클러터스 그룹이다</a:t>
            </a:r>
            <a:r>
              <a:rPr lang="en-US" altLang="ko-KR" dirty="0" smtClean="0"/>
              <a:t>.</a:t>
            </a:r>
          </a:p>
          <a:p>
            <a:r>
              <a:rPr lang="en-US" dirty="0" smtClean="0"/>
              <a:t>Document</a:t>
            </a:r>
            <a:r>
              <a:rPr lang="ko-KR" altLang="en-US" dirty="0" smtClean="0"/>
              <a:t>가 하나 들어오면 저장될 위치정보</a:t>
            </a:r>
            <a:r>
              <a:rPr lang="en-US" altLang="ko-KR" dirty="0" smtClean="0"/>
              <a:t>(shard)</a:t>
            </a:r>
            <a:r>
              <a:rPr lang="ko-KR" altLang="en-US" dirty="0" smtClean="0"/>
              <a:t>를 추출하고 해당하는곳으로 데이터를 저장한다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읽기위한 요청이 들어 오면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006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u="none" smtClean="0">
                <a:solidFill>
                  <a:srgbClr val="0000FF"/>
                </a:solidFill>
              </a:rPr>
              <a:t>For read requests, the requesting node will choose a different shard copy on every request in order to  balance the load; it round-robins through all shard copies.</a:t>
            </a:r>
          </a:p>
          <a:p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355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395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06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110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3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rgbClr val="7F7F7F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내용 개체 틀 27"/>
          <p:cNvSpPr>
            <a:spLocks noGrp="1"/>
          </p:cNvSpPr>
          <p:nvPr>
            <p:ph sz="quarter" idx="14" hasCustomPrompt="1"/>
          </p:nvPr>
        </p:nvSpPr>
        <p:spPr>
          <a:xfrm>
            <a:off x="920553" y="1744167"/>
            <a:ext cx="3168352" cy="1468809"/>
          </a:xfrm>
        </p:spPr>
        <p:txBody>
          <a:bodyPr lIns="0">
            <a:noAutofit/>
          </a:bodyPr>
          <a:lstStyle>
            <a:lvl1pPr marL="0" indent="0">
              <a:buNone/>
              <a:defRPr sz="32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ko-KR" altLang="en-US" dirty="0" smtClean="0"/>
              <a:t>제목을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15" name="내용 개체 틀 29"/>
          <p:cNvSpPr>
            <a:spLocks noGrp="1"/>
          </p:cNvSpPr>
          <p:nvPr>
            <p:ph sz="quarter" idx="15" hasCustomPrompt="1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rgbClr val="7F7F7F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082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088531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29"/>
          <p:cNvSpPr>
            <a:spLocks noGrp="1"/>
          </p:cNvSpPr>
          <p:nvPr>
            <p:ph type="body" sz="quarter" idx="14"/>
          </p:nvPr>
        </p:nvSpPr>
        <p:spPr>
          <a:xfrm>
            <a:off x="558500" y="1844677"/>
            <a:ext cx="8786988" cy="4608513"/>
          </a:xfrm>
          <a:prstGeom prst="rect">
            <a:avLst/>
          </a:prstGeom>
        </p:spPr>
        <p:txBody>
          <a:bodyPr lIns="0" rIns="0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ct val="130000"/>
              <a:buFont typeface="Arial" pitchFamily="34" charset="0"/>
              <a:buChar char="•"/>
              <a:defRPr sz="1400" b="1"/>
            </a:lvl1pPr>
            <a:lvl2pPr marL="395288" indent="-128588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맑은 고딕" pitchFamily="50" charset="-127"/>
              <a:buChar char="-"/>
              <a:defRPr sz="1200"/>
            </a:lvl2pPr>
            <a:lvl3pPr marL="747713" indent="-125413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§"/>
              <a:defRPr sz="12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166338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22083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753726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48F6-0499-4B03-AA7D-07684E6940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891" r:id="rId2"/>
    <p:sldLayoutId id="2147483901" r:id="rId3"/>
    <p:sldLayoutId id="2147483902" r:id="rId4"/>
    <p:sldLayoutId id="214748390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" Target="slide68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elastic.co/guide/en/logstash/5.0/input-plugins.html" TargetMode="External"/><Relationship Id="rId3" Type="http://schemas.openxmlformats.org/officeDocument/2006/relationships/hyperlink" Target="https://www.elastic.co/guide/en/logstash/5.0/filter-plugins.html#filter-plugins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astic/beats/tree/master/libbeat" TargetMode="External"/><Relationship Id="rId4" Type="http://schemas.openxmlformats.org/officeDocument/2006/relationships/hyperlink" Target="https://github.com/elastic/beats/tree/master/topbeat" TargetMode="External"/><Relationship Id="rId5" Type="http://schemas.openxmlformats.org/officeDocument/2006/relationships/hyperlink" Target="https://github.com/elastic/beats/tree/master/packetbeat" TargetMode="External"/><Relationship Id="rId6" Type="http://schemas.openxmlformats.org/officeDocument/2006/relationships/hyperlink" Target="https://github.com/elastic/beats/tree/master/filebeat" TargetMode="External"/><Relationship Id="rId7" Type="http://schemas.openxmlformats.org/officeDocument/2006/relationships/hyperlink" Target="https://github.com/elastic/beats/tree/master/winlogbeat" TargetMode="External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elastic/beats/tree/master/packetbeat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elastic.co/guide/en/elasticsearch/reference/6.1/setting-system-settings.html#ulimit" TargetMode="External"/><Relationship Id="rId3" Type="http://schemas.openxmlformats.org/officeDocument/2006/relationships/hyperlink" Target="https://www.elastic.co/guide/en/elasticsearch/reference/6.1/setting-system-settings.html#limits.conf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>
          <a:xfrm>
            <a:off x="614519" y="1744167"/>
            <a:ext cx="8676963" cy="892745"/>
          </a:xfrm>
        </p:spPr>
        <p:txBody>
          <a:bodyPr anchor="ctr"/>
          <a:lstStyle/>
          <a:p>
            <a:pPr algn="ctr"/>
            <a:r>
              <a:rPr lang="en-US" altLang="ko-KR" sz="4000" i="1" dirty="0" smtClean="0">
                <a:solidFill>
                  <a:schemeClr val="bg1"/>
                </a:solidFill>
              </a:rPr>
              <a:t>Operational </a:t>
            </a:r>
            <a:r>
              <a:rPr lang="en-US" altLang="ko-KR" sz="4000" i="1" dirty="0">
                <a:solidFill>
                  <a:schemeClr val="bg1"/>
                </a:solidFill>
                <a:cs typeface="Times New Roman" panose="02020603050405020304" pitchFamily="18" charset="0"/>
              </a:rPr>
              <a:t>Intelligence</a:t>
            </a:r>
            <a:endParaRPr lang="en-US" altLang="ko-KR" i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569593"/>
            <a:ext cx="7429500" cy="1345307"/>
          </a:xfrm>
        </p:spPr>
        <p:txBody>
          <a:bodyPr anchor="ctr">
            <a:norm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Written by </a:t>
            </a:r>
            <a:r>
              <a:rPr lang="en-US" sz="1800" dirty="0" err="1" smtClean="0">
                <a:solidFill>
                  <a:schemeClr val="bg1"/>
                </a:solidFill>
              </a:rPr>
              <a:t>Ted.Jung</a:t>
            </a:r>
            <a:endParaRPr lang="en-US" sz="1800" dirty="0" smtClean="0">
              <a:solidFill>
                <a:schemeClr val="bg1"/>
              </a:solidFill>
            </a:endParaRPr>
          </a:p>
          <a:p>
            <a:pPr algn="ctr"/>
            <a:r>
              <a:rPr lang="en-US" sz="1800" dirty="0" err="1" smtClean="0">
                <a:solidFill>
                  <a:schemeClr val="bg1"/>
                </a:solidFill>
              </a:rPr>
              <a:t>jongnag@gmail.com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38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2480" y="1258302"/>
            <a:ext cx="93250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u="sng" dirty="0" smtClean="0"/>
              <a:t>Elasticsearch data storage </a:t>
            </a:r>
          </a:p>
          <a:p>
            <a:pPr algn="just"/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Analogy</a:t>
            </a:r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endParaRPr lang="en-US" sz="14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53117"/>
              </p:ext>
            </p:extLst>
          </p:nvPr>
        </p:nvGraphicFramePr>
        <p:xfrm>
          <a:off x="596516" y="2060848"/>
          <a:ext cx="4122458" cy="266432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61229"/>
                <a:gridCol w="2061229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effectLst/>
                        </a:rPr>
                        <a:t>Relational 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DB</a:t>
                      </a:r>
                      <a:endParaRPr lang="en-US" sz="1400" b="1" i="0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0" marR="95250" marT="47625" marB="47625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effectLst/>
                        </a:rPr>
                        <a:t>Elasticsearch</a:t>
                      </a:r>
                      <a:endParaRPr lang="en-US" sz="1400" b="1" i="0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0" marR="95250" marT="47625" marB="47625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Databases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Indeces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</a:rPr>
                        <a:t>Tables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Types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Rows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Documents</a:t>
                      </a:r>
                      <a:endParaRPr lang="en-US" sz="1400" b="0" dirty="0">
                        <a:solidFill>
                          <a:srgbClr val="FF0000"/>
                        </a:solidFill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Columns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Fields</a:t>
                      </a:r>
                      <a:endParaRPr lang="en-US" sz="1400" b="0" dirty="0">
                        <a:solidFill>
                          <a:srgbClr val="0000FF"/>
                        </a:solidFill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Schema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Mapping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Index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Everything is indexed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SQL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Query DSL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</a:tbl>
          </a:graphicData>
        </a:graphic>
      </p:graphicFrame>
      <p:sp>
        <p:nvSpPr>
          <p:cNvPr id="5" name="원통 4"/>
          <p:cNvSpPr/>
          <p:nvPr/>
        </p:nvSpPr>
        <p:spPr>
          <a:xfrm>
            <a:off x="5421052" y="2771590"/>
            <a:ext cx="1634255" cy="1146070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u="sng" smtClean="0">
                <a:solidFill>
                  <a:schemeClr val="tx1"/>
                </a:solidFill>
              </a:rPr>
              <a:t>Index</a:t>
            </a:r>
            <a:endParaRPr lang="ko-KR" altLang="en-US" sz="1400" b="1" u="sng" dirty="0" smtClean="0">
              <a:solidFill>
                <a:schemeClr val="tx1"/>
              </a:solidFill>
            </a:endParaRPr>
          </a:p>
        </p:txBody>
      </p:sp>
      <p:sp>
        <p:nvSpPr>
          <p:cNvPr id="6" name="원통 5"/>
          <p:cNvSpPr/>
          <p:nvPr/>
        </p:nvSpPr>
        <p:spPr>
          <a:xfrm>
            <a:off x="7855759" y="2730828"/>
            <a:ext cx="1489729" cy="1186832"/>
          </a:xfrm>
          <a:prstGeom prst="can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u="sng" smtClean="0">
                <a:solidFill>
                  <a:schemeClr val="tx1"/>
                </a:solidFill>
              </a:rPr>
              <a:t>DB</a:t>
            </a:r>
            <a:endParaRPr lang="ko-KR" altLang="en-US" sz="1400" b="1" u="sng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95138" y="2333484"/>
            <a:ext cx="2605485" cy="266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mtClean="0"/>
              <a:t>RDBMS Row Data .vs Search Index</a:t>
            </a:r>
            <a:endParaRPr lang="ko-KR" altLang="en-US" sz="2000" dirty="0" err="1" smtClean="0"/>
          </a:p>
        </p:txBody>
      </p:sp>
      <p:sp>
        <p:nvSpPr>
          <p:cNvPr id="9" name="직사각형 8"/>
          <p:cNvSpPr/>
          <p:nvPr/>
        </p:nvSpPr>
        <p:spPr>
          <a:xfrm>
            <a:off x="7989168" y="3077570"/>
            <a:ext cx="222348" cy="72008"/>
          </a:xfrm>
          <a:prstGeom prst="rect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89168" y="3150959"/>
            <a:ext cx="222348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989168" y="3224048"/>
            <a:ext cx="222348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743249" y="3211114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43249" y="3284503"/>
            <a:ext cx="270616" cy="72008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743249" y="3357592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접힌 도형 14"/>
          <p:cNvSpPr/>
          <p:nvPr/>
        </p:nvSpPr>
        <p:spPr>
          <a:xfrm>
            <a:off x="6611434" y="3112755"/>
            <a:ext cx="333521" cy="278548"/>
          </a:xfrm>
          <a:prstGeom prst="foldedCorner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접힌 도형 15"/>
          <p:cNvSpPr/>
          <p:nvPr/>
        </p:nvSpPr>
        <p:spPr>
          <a:xfrm>
            <a:off x="5543344" y="3293593"/>
            <a:ext cx="617425" cy="278548"/>
          </a:xfrm>
          <a:prstGeom prst="foldedCorner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Type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743249" y="3461611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743249" y="3535000"/>
            <a:ext cx="270616" cy="72008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743249" y="3608089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95183" y="3136433"/>
            <a:ext cx="658097" cy="18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document</a:t>
            </a:r>
            <a:endParaRPr lang="ko-KR" altLang="en-US" sz="1200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8158910" y="3062453"/>
            <a:ext cx="658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sp>
        <p:nvSpPr>
          <p:cNvPr id="2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Dive Into (index)</a:t>
            </a:r>
            <a:endParaRPr lang="ko-KR" altLang="en-US" sz="4000" b="1" i="1" dirty="0"/>
          </a:p>
        </p:txBody>
      </p:sp>
      <p:sp>
        <p:nvSpPr>
          <p:cNvPr id="3" name="TextBox 2"/>
          <p:cNvSpPr txBox="1"/>
          <p:nvPr/>
        </p:nvSpPr>
        <p:spPr>
          <a:xfrm>
            <a:off x="2937159" y="5076895"/>
            <a:ext cx="40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Here is some changes</a:t>
            </a:r>
          </a:p>
          <a:p>
            <a:r>
              <a:rPr lang="en-US" sz="1200" i="1" dirty="0" smtClean="0"/>
              <a:t>No more the type should be looked to a table in RDB.</a:t>
            </a:r>
          </a:p>
        </p:txBody>
      </p:sp>
    </p:spTree>
    <p:extLst>
      <p:ext uri="{BB962C8B-B14F-4D97-AF65-F5344CB8AC3E}">
        <p14:creationId xmlns:p14="http://schemas.microsoft.com/office/powerpoint/2010/main" val="12329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12"/>
          <p:cNvSpPr/>
          <p:nvPr/>
        </p:nvSpPr>
        <p:spPr>
          <a:xfrm>
            <a:off x="6866168" y="4841312"/>
            <a:ext cx="891837" cy="5203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(lucene)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2480" y="902325"/>
            <a:ext cx="932503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The </a:t>
            </a:r>
            <a:r>
              <a:rPr lang="en-US" sz="1400" dirty="0"/>
              <a:t>act of </a:t>
            </a:r>
            <a:r>
              <a:rPr lang="en-US" sz="1400" dirty="0" smtClean="0"/>
              <a:t>storing data </a:t>
            </a:r>
            <a:r>
              <a:rPr lang="en-US" sz="1400" dirty="0"/>
              <a:t>in Elasticsearch is called </a:t>
            </a:r>
            <a:r>
              <a:rPr lang="en-US" sz="1400" i="1" dirty="0" smtClean="0"/>
              <a:t>indexing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In Elasticsearch, a document belongs to a </a:t>
            </a:r>
            <a:r>
              <a:rPr lang="en-US" sz="1400" i="1" dirty="0"/>
              <a:t>type</a:t>
            </a:r>
            <a:r>
              <a:rPr lang="en-US" sz="1400" dirty="0"/>
              <a:t>, and those types live inside an </a:t>
            </a:r>
            <a:r>
              <a:rPr lang="en-US" sz="1400" i="1" dirty="0"/>
              <a:t>index</a:t>
            </a:r>
            <a:r>
              <a:rPr lang="en-US" sz="1400" dirty="0" smtClean="0"/>
              <a:t>.</a:t>
            </a:r>
            <a:endParaRPr lang="en-US" sz="14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/>
              <a:t>A</a:t>
            </a:r>
            <a:r>
              <a:rPr lang="en-US" sz="1400" u="sng" dirty="0" smtClean="0"/>
              <a:t>n </a:t>
            </a:r>
            <a:r>
              <a:rPr lang="en-US" sz="1400" u="sng" dirty="0"/>
              <a:t>index is just a logical namespace that points to one or more physical shards</a:t>
            </a:r>
            <a:r>
              <a:rPr lang="en-US" sz="1400" dirty="0" smtClean="0"/>
              <a:t>.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Documents </a:t>
            </a:r>
            <a:r>
              <a:rPr lang="en-US" sz="1400" dirty="0"/>
              <a:t>are stored and indexed in shards, but our applications don’t talk to them directly. 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  Instead</a:t>
            </a:r>
            <a:r>
              <a:rPr lang="en-US" sz="1400" dirty="0"/>
              <a:t>, </a:t>
            </a:r>
            <a:r>
              <a:rPr lang="en-US" sz="1400" dirty="0" smtClean="0"/>
              <a:t> they talk </a:t>
            </a:r>
            <a:r>
              <a:rPr lang="en-US" sz="1400" dirty="0"/>
              <a:t>to an index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 smtClean="0"/>
              <a:t>Shards </a:t>
            </a:r>
            <a:r>
              <a:rPr lang="en-US" sz="1400" u="sng" dirty="0"/>
              <a:t>are allocated to nodes in your cluster</a:t>
            </a:r>
            <a:r>
              <a:rPr lang="en-US" sz="1400" dirty="0"/>
              <a:t>. As your cluster grows or shrinks, </a:t>
            </a:r>
            <a:endParaRPr lang="en-US" sz="1400" dirty="0" smtClean="0"/>
          </a:p>
          <a:p>
            <a:r>
              <a:rPr lang="en-US" sz="1400" dirty="0" smtClean="0"/>
              <a:t>     It will be automatically migrated to shards between </a:t>
            </a:r>
            <a:r>
              <a:rPr lang="en-US" sz="1400" dirty="0"/>
              <a:t>nodes </a:t>
            </a:r>
            <a:r>
              <a:rPr lang="en-US" sz="1400" dirty="0" smtClean="0"/>
              <a:t>by Elasticsearch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so that </a:t>
            </a:r>
            <a:r>
              <a:rPr lang="en-US" sz="1400" dirty="0"/>
              <a:t>the cluster remains balanced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/>
              <a:t>Each shard has 0 or more replicas</a:t>
            </a:r>
            <a:r>
              <a:rPr lang="en-US" sz="1400" dirty="0"/>
              <a:t>. </a:t>
            </a:r>
            <a:r>
              <a:rPr lang="en-US" sz="1400" dirty="0" smtClean="0"/>
              <a:t>A </a:t>
            </a:r>
            <a:r>
              <a:rPr lang="en-US" sz="1400" dirty="0"/>
              <a:t>shard can be either a primary shard or a replica </a:t>
            </a:r>
            <a:r>
              <a:rPr lang="en-US" sz="1400" dirty="0" smtClean="0"/>
              <a:t>shard.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( A </a:t>
            </a:r>
            <a:r>
              <a:rPr lang="en-US" sz="1400" dirty="0"/>
              <a:t>replica shard </a:t>
            </a:r>
            <a:r>
              <a:rPr lang="en-US" sz="1400" dirty="0" smtClean="0"/>
              <a:t>== </a:t>
            </a:r>
            <a:r>
              <a:rPr lang="en-US" sz="1400" dirty="0"/>
              <a:t>just a copy of a primary shard</a:t>
            </a:r>
            <a:r>
              <a:rPr lang="en-US" sz="1400" dirty="0" smtClean="0"/>
              <a:t>.)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Each </a:t>
            </a:r>
            <a:r>
              <a:rPr lang="en-US" sz="1400" dirty="0"/>
              <a:t>document in </a:t>
            </a:r>
            <a:r>
              <a:rPr lang="en-US" sz="1400" dirty="0" smtClean="0"/>
              <a:t>index </a:t>
            </a:r>
            <a:r>
              <a:rPr lang="en-US" sz="1400" dirty="0"/>
              <a:t>belongs to a single primary </a:t>
            </a:r>
            <a:r>
              <a:rPr lang="en-US" sz="1400" dirty="0" smtClean="0"/>
              <a:t>shard. While </a:t>
            </a:r>
            <a:r>
              <a:rPr lang="en-US" sz="1400" dirty="0"/>
              <a:t>there is no theoretical limit to the amount of data that a </a:t>
            </a:r>
            <a:r>
              <a:rPr lang="en-US" sz="1400" dirty="0" smtClean="0"/>
              <a:t>primary shard </a:t>
            </a:r>
            <a:r>
              <a:rPr lang="en-US" sz="1400" dirty="0"/>
              <a:t>can </a:t>
            </a:r>
            <a:r>
              <a:rPr lang="en-US" sz="1400" dirty="0" smtClean="0"/>
              <a:t>hold, there is a practical limit based on hardware etc.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107673" y="4951036"/>
            <a:ext cx="1342167" cy="9274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es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64709" y="4841312"/>
            <a:ext cx="993486" cy="49713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Shard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Sub divided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index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64709" y="5518037"/>
            <a:ext cx="993486" cy="4638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Shard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Sub divided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index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Dive Into (sharding)</a:t>
            </a:r>
            <a:endParaRPr lang="ko-KR" altLang="en-US" sz="4000" b="1" i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704528" y="4761148"/>
            <a:ext cx="3060340" cy="1440160"/>
            <a:chOff x="704528" y="4761148"/>
            <a:chExt cx="3060340" cy="1440160"/>
          </a:xfrm>
        </p:grpSpPr>
        <p:sp>
          <p:nvSpPr>
            <p:cNvPr id="5" name="직사각형 4"/>
            <p:cNvSpPr/>
            <p:nvPr/>
          </p:nvSpPr>
          <p:spPr>
            <a:xfrm>
              <a:off x="704528" y="4761148"/>
              <a:ext cx="3060340" cy="14401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b="1" smtClean="0">
                  <a:solidFill>
                    <a:schemeClr val="tx1"/>
                  </a:solidFill>
                </a:rPr>
                <a:t>Index</a:t>
              </a:r>
              <a:endParaRPr lang="ko-KR" alt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620084" y="4855641"/>
              <a:ext cx="2042916" cy="11182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b="1" dirty="0" smtClean="0">
                  <a:solidFill>
                    <a:schemeClr val="tx1"/>
                  </a:solidFill>
                </a:rPr>
                <a:t>Type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: </a:t>
              </a:r>
              <a:r>
                <a:rPr lang="en-US" altLang="ko-KR" sz="800" b="1" smtClean="0">
                  <a:solidFill>
                    <a:schemeClr val="tx1"/>
                  </a:solidFill>
                </a:rPr>
                <a:t>logical categoryb</a:t>
              </a:r>
              <a:endParaRPr lang="ko-KR" altLang="en-US" sz="8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566748" y="4922099"/>
              <a:ext cx="2042916" cy="11182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b="1" dirty="0" smtClean="0">
                  <a:solidFill>
                    <a:schemeClr val="tx1"/>
                  </a:solidFill>
                </a:rPr>
                <a:t>Type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: </a:t>
              </a:r>
              <a:r>
                <a:rPr lang="en-US" altLang="ko-KR" sz="800" b="1" smtClean="0">
                  <a:solidFill>
                    <a:schemeClr val="tx1"/>
                  </a:solidFill>
                </a:rPr>
                <a:t>logical categoryb</a:t>
              </a:r>
              <a:endParaRPr lang="ko-KR" altLang="en-US" sz="8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1505928" y="4989865"/>
              <a:ext cx="2042916" cy="1118257"/>
              <a:chOff x="1505928" y="4989865"/>
              <a:chExt cx="2042916" cy="1118257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1505928" y="4989865"/>
                <a:ext cx="2042916" cy="111825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b="1" dirty="0" smtClean="0">
                    <a:solidFill>
                      <a:schemeClr val="tx1"/>
                    </a:solidFill>
                  </a:rPr>
                  <a:t>Type</a:t>
                </a:r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: </a:t>
                </a:r>
                <a:r>
                  <a:rPr lang="en-US" altLang="ko-KR" sz="800" b="1" smtClean="0">
                    <a:solidFill>
                      <a:schemeClr val="tx1"/>
                    </a:solidFill>
                  </a:rPr>
                  <a:t>logical categoryb</a:t>
                </a:r>
                <a:endParaRPr lang="ko-KR" altLang="en-US" sz="8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640631" y="5229601"/>
                <a:ext cx="867087" cy="78850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smtClean="0">
                    <a:solidFill>
                      <a:schemeClr val="tx1"/>
                    </a:solidFill>
                  </a:rPr>
                  <a:t>Document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558733" y="5229601"/>
                <a:ext cx="813082" cy="78850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dirty="0" smtClean="0">
                    <a:solidFill>
                      <a:schemeClr val="tx1"/>
                    </a:solidFill>
                  </a:rPr>
                  <a:t>Document</a:t>
                </a:r>
                <a:endParaRPr lang="ko-KR" altLang="en-US" sz="1050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1" name="왼쪽 대괄호 20"/>
          <p:cNvSpPr/>
          <p:nvPr/>
        </p:nvSpPr>
        <p:spPr>
          <a:xfrm>
            <a:off x="5616996" y="4669696"/>
            <a:ext cx="144016" cy="1440160"/>
          </a:xfrm>
          <a:prstGeom prst="leftBracket">
            <a:avLst>
              <a:gd name="adj" fmla="val 88751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대괄호 22"/>
          <p:cNvSpPr/>
          <p:nvPr/>
        </p:nvSpPr>
        <p:spPr>
          <a:xfrm>
            <a:off x="6553100" y="4669696"/>
            <a:ext cx="147007" cy="1475471"/>
          </a:xfrm>
          <a:prstGeom prst="rightBracket">
            <a:avLst>
              <a:gd name="adj" fmla="val 79450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12"/>
          <p:cNvSpPr/>
          <p:nvPr/>
        </p:nvSpPr>
        <p:spPr>
          <a:xfrm>
            <a:off x="6871758" y="5525192"/>
            <a:ext cx="891837" cy="45666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(lucene)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12"/>
          <p:cNvSpPr/>
          <p:nvPr/>
        </p:nvSpPr>
        <p:spPr>
          <a:xfrm>
            <a:off x="8018112" y="5517050"/>
            <a:ext cx="948278" cy="46480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Segments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6" name="왼쪽 대괄호 20"/>
          <p:cNvSpPr/>
          <p:nvPr/>
        </p:nvSpPr>
        <p:spPr>
          <a:xfrm>
            <a:off x="7995385" y="4677033"/>
            <a:ext cx="144016" cy="1440160"/>
          </a:xfrm>
          <a:prstGeom prst="leftBracket">
            <a:avLst>
              <a:gd name="adj" fmla="val 88751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대괄호 22"/>
          <p:cNvSpPr/>
          <p:nvPr/>
        </p:nvSpPr>
        <p:spPr>
          <a:xfrm>
            <a:off x="8877436" y="4677033"/>
            <a:ext cx="147007" cy="1475471"/>
          </a:xfrm>
          <a:prstGeom prst="rightBracket">
            <a:avLst>
              <a:gd name="adj" fmla="val 79450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12"/>
          <p:cNvSpPr/>
          <p:nvPr/>
        </p:nvSpPr>
        <p:spPr>
          <a:xfrm>
            <a:off x="8032091" y="4841312"/>
            <a:ext cx="948278" cy="46480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Segments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63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88640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Elasticsearch </a:t>
            </a:r>
            <a:r>
              <a:rPr lang="en-US" altLang="ko-KR" b="1" i="1" dirty="0" smtClean="0"/>
              <a:t>Cluster</a:t>
            </a:r>
            <a:endParaRPr lang="ko-KR" alt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08484" y="1647959"/>
            <a:ext cx="93250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Elasticsearch Cluster</a:t>
            </a:r>
          </a:p>
          <a:p>
            <a:pPr algn="just"/>
            <a:r>
              <a:rPr lang="en-US" sz="2000" b="1" dirty="0" smtClean="0"/>
              <a:t> </a:t>
            </a:r>
            <a:endParaRPr lang="en-US" sz="2000" b="1" dirty="0"/>
          </a:p>
          <a:p>
            <a:pPr lvl="1" algn="just"/>
            <a:r>
              <a:rPr lang="en-US" u="sng" dirty="0" smtClean="0"/>
              <a:t>A group of </a:t>
            </a:r>
            <a:r>
              <a:rPr lang="en-US" u="sng" dirty="0"/>
              <a:t>nodes with the same </a:t>
            </a:r>
            <a:r>
              <a:rPr lang="en-US" u="sng" dirty="0" err="1"/>
              <a:t>cluster.name</a:t>
            </a:r>
            <a:r>
              <a:rPr lang="en-US" u="sng" dirty="0"/>
              <a:t> </a:t>
            </a:r>
            <a:r>
              <a:rPr lang="en-US" dirty="0" smtClean="0"/>
              <a:t>that are working</a:t>
            </a:r>
          </a:p>
          <a:p>
            <a:pPr lvl="1" algn="just"/>
            <a:r>
              <a:rPr lang="en-US" dirty="0" smtClean="0"/>
              <a:t>together (share </a:t>
            </a:r>
            <a:r>
              <a:rPr lang="en-US" dirty="0"/>
              <a:t>data </a:t>
            </a:r>
            <a:r>
              <a:rPr lang="en-US" dirty="0" smtClean="0"/>
              <a:t>and to </a:t>
            </a:r>
            <a:r>
              <a:rPr lang="en-US" dirty="0"/>
              <a:t>provide failover and </a:t>
            </a:r>
            <a:r>
              <a:rPr lang="en-US" dirty="0" smtClean="0"/>
              <a:t>scale)</a:t>
            </a:r>
            <a:endParaRPr lang="en-US" sz="1400" dirty="0" smtClean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 smtClean="0"/>
          </a:p>
          <a:p>
            <a:pPr algn="just"/>
            <a:r>
              <a:rPr lang="en-US" sz="2000" b="1" dirty="0" smtClean="0"/>
              <a:t>Elasticsearch Plugins</a:t>
            </a:r>
          </a:p>
          <a:p>
            <a:pPr algn="just"/>
            <a:endParaRPr lang="en-US" sz="2000" b="1" dirty="0"/>
          </a:p>
          <a:p>
            <a:pPr lvl="1" algn="just"/>
            <a:r>
              <a:rPr lang="en-US" dirty="0" smtClean="0"/>
              <a:t>easily </a:t>
            </a:r>
            <a:r>
              <a:rPr lang="en-US" dirty="0"/>
              <a:t>expand the functionality of </a:t>
            </a:r>
            <a:r>
              <a:rPr lang="en-US" dirty="0" err="1"/>
              <a:t>ElasticSearch</a:t>
            </a:r>
            <a:r>
              <a:rPr lang="en-US" dirty="0"/>
              <a:t> through plugins</a:t>
            </a:r>
            <a:r>
              <a:rPr lang="en-US" dirty="0" smtClean="0"/>
              <a:t>.</a:t>
            </a:r>
          </a:p>
          <a:p>
            <a:pPr lvl="1" algn="just"/>
            <a:r>
              <a:rPr lang="en-US" dirty="0" smtClean="0"/>
              <a:t>: bin/plugin –install  &lt;plugin name&gt; </a:t>
            </a:r>
          </a:p>
        </p:txBody>
      </p:sp>
    </p:spTree>
    <p:extLst>
      <p:ext uri="{BB962C8B-B14F-4D97-AF65-F5344CB8AC3E}">
        <p14:creationId xmlns:p14="http://schemas.microsoft.com/office/powerpoint/2010/main" val="282584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19566" y="3035857"/>
            <a:ext cx="8139894" cy="1188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658063" y="3215877"/>
            <a:ext cx="2459199" cy="82809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859604" y="3215877"/>
            <a:ext cx="2459199" cy="8280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Node2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9650" y="1643893"/>
            <a:ext cx="873983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/>
              <a:t>1) self-manages</a:t>
            </a:r>
          </a:p>
          <a:p>
            <a:r>
              <a:rPr lang="en-US" altLang="ko-KR" smtClean="0"/>
              <a:t>2) load </a:t>
            </a:r>
            <a:r>
              <a:rPr lang="en-US" altLang="ko-KR"/>
              <a:t>balance the location of all shards across all nodes. </a:t>
            </a:r>
          </a:p>
          <a:p>
            <a:r>
              <a:rPr lang="en-US" altLang="ko-KR" smtClean="0"/>
              <a:t>3) the </a:t>
            </a:r>
            <a:r>
              <a:rPr lang="en-US" altLang="ko-KR"/>
              <a:t>master node maintains the shard routing </a:t>
            </a:r>
            <a:r>
              <a:rPr lang="en-US" altLang="ko-KR" smtClean="0"/>
              <a:t>table</a:t>
            </a:r>
          </a:p>
          <a:p>
            <a:r>
              <a:rPr lang="en-US" altLang="ko-KR" smtClean="0"/>
              <a:t>4) distributes </a:t>
            </a:r>
            <a:r>
              <a:rPr lang="en-US" altLang="ko-KR"/>
              <a:t>a copy of the shard routing table to other nodes within the cluster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endParaRPr lang="en-US" altLang="ko-KR"/>
          </a:p>
          <a:p>
            <a:r>
              <a:rPr lang="en-US" altLang="ko-KR"/>
              <a:t>Coordinating Node in ES cluster behaves as a “smart load balancer”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260529"/>
              </p:ext>
            </p:extLst>
          </p:nvPr>
        </p:nvGraphicFramePr>
        <p:xfrm>
          <a:off x="919566" y="4797152"/>
          <a:ext cx="8139894" cy="1681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3298"/>
                <a:gridCol w="2713298"/>
                <a:gridCol w="271329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Request(Cluster</a:t>
                      </a:r>
                      <a:r>
                        <a:rPr lang="en-US" altLang="ko-KR" sz="1600" baseline="0" smtClean="0"/>
                        <a:t> level)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Request(Data</a:t>
                      </a:r>
                      <a:r>
                        <a:rPr lang="en-US" altLang="ko-KR" sz="1600" baseline="0" smtClean="0"/>
                        <a:t> related)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Coordinating node</a:t>
                      </a:r>
                      <a:endParaRPr lang="ko-KR" alt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Master node</a:t>
                      </a:r>
                    </a:p>
                    <a:p>
                      <a:r>
                        <a:rPr lang="en-US" altLang="ko-KR" sz="1600" dirty="0" smtClean="0"/>
                        <a:t>managing cluster-wide changes </a:t>
                      </a:r>
                    </a:p>
                    <a:p>
                      <a:r>
                        <a:rPr lang="en-US" altLang="ko-KR" sz="1600" dirty="0" smtClean="0"/>
                        <a:t>Index(creating/deleting)Node(adding/removing) </a:t>
                      </a:r>
                      <a:endParaRPr lang="ko-KR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Data node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제목 2"/>
          <p:cNvSpPr txBox="1">
            <a:spLocks/>
          </p:cNvSpPr>
          <p:nvPr/>
        </p:nvSpPr>
        <p:spPr>
          <a:xfrm>
            <a:off x="560388" y="1302891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smtClean="0"/>
              <a:t>Roles of Nodes</a:t>
            </a:r>
            <a:endParaRPr lang="ko-KR" altLang="en-US" sz="2000" b="1" dirty="0"/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845553" y="188640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Elasticsearch Cluster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15386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Writes a Data</a:t>
            </a:r>
            <a:endParaRPr lang="ko-KR" altLang="en-US" sz="4000" b="1" i="1" dirty="0"/>
          </a:p>
        </p:txBody>
      </p:sp>
      <p:sp>
        <p:nvSpPr>
          <p:cNvPr id="16" name="직사각형 15"/>
          <p:cNvSpPr/>
          <p:nvPr/>
        </p:nvSpPr>
        <p:spPr>
          <a:xfrm>
            <a:off x="560388" y="1448780"/>
            <a:ext cx="8749096" cy="23762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One node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457252"/>
              </p:ext>
            </p:extLst>
          </p:nvPr>
        </p:nvGraphicFramePr>
        <p:xfrm>
          <a:off x="648496" y="1508181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Number_of_shards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Number_of_replicas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1</a:t>
                      </a:r>
                      <a:endParaRPr lang="ko-KR" altLang="en-US" sz="12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Rectangle 1"/>
          <p:cNvSpPr>
            <a:spLocks noChangeArrowheads="1"/>
          </p:cNvSpPr>
          <p:nvPr/>
        </p:nvSpPr>
        <p:spPr bwMode="auto">
          <a:xfrm>
            <a:off x="6464607" y="4816570"/>
            <a:ext cx="2709396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UbuntuMono-Regular"/>
              </a:rPr>
              <a:t>Status: “yellow”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"cluster_name": "elasticsearch",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"active_primary_shards": 3,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"active_shards": 3,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"relocating_shards": 0,</a:t>
            </a:r>
            <a:endParaRPr kumimoji="0" lang="en-US" altLang="ko-KR" sz="14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  <a:ea typeface="Ubuntu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"initializing_shards": 0,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Mono-Regular"/>
              </a:rPr>
              <a:t/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sng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UbuntuMono-Regular"/>
              </a:rPr>
              <a:t>"unassigned_shards": 3</a:t>
            </a:r>
            <a:r>
              <a:rPr kumimoji="0" lang="ko-KR" altLang="ko-KR" sz="1050" b="0" i="0" u="sng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3600" b="0" i="0" u="sng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709084" y="2104734"/>
            <a:ext cx="2459199" cy="1620180"/>
            <a:chOff x="5709084" y="2104734"/>
            <a:chExt cx="2459199" cy="162018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5709084" y="2104734"/>
              <a:ext cx="2459199" cy="16201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Node1 (Master)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53100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P0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6609184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P1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7365268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P2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7" name="모서리가 접힌 도형 16"/>
          <p:cNvSpPr/>
          <p:nvPr/>
        </p:nvSpPr>
        <p:spPr>
          <a:xfrm>
            <a:off x="2396716" y="2250512"/>
            <a:ext cx="1837241" cy="420182"/>
          </a:xfrm>
          <a:prstGeom prst="foldedCorner">
            <a:avLst>
              <a:gd name="adj" fmla="val 4822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Document write</a:t>
            </a:r>
          </a:p>
        </p:txBody>
      </p:sp>
      <p:cxnSp>
        <p:nvCxnSpPr>
          <p:cNvPr id="39" name="직선 화살표 연결선 38"/>
          <p:cNvCxnSpPr>
            <a:endCxn id="7" idx="1"/>
          </p:cNvCxnSpPr>
          <p:nvPr/>
        </p:nvCxnSpPr>
        <p:spPr>
          <a:xfrm>
            <a:off x="2783982" y="2914824"/>
            <a:ext cx="29251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8710274" y="1508181"/>
            <a:ext cx="463729" cy="44104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58534" y="1590205"/>
            <a:ext cx="567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shard</a:t>
            </a:r>
            <a:endParaRPr lang="ko-KR" altLang="en-US" sz="1200" dirty="0" err="1" smtClean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3744892" y="2670694"/>
            <a:ext cx="0" cy="24413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509782" y="3893319"/>
            <a:ext cx="87159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mtClean="0"/>
              <a:t>- Calculate </a:t>
            </a:r>
            <a:r>
              <a:rPr lang="en-US" altLang="ko-KR"/>
              <a:t>the shard on </a:t>
            </a:r>
            <a:r>
              <a:rPr lang="en-US" altLang="ko-KR" smtClean="0"/>
              <a:t>which to </a:t>
            </a:r>
            <a:r>
              <a:rPr lang="en-US" altLang="ko-KR"/>
              <a:t>store the </a:t>
            </a:r>
            <a:r>
              <a:rPr lang="en-US" altLang="ko-KR" smtClean="0"/>
              <a:t>document</a:t>
            </a:r>
          </a:p>
          <a:p>
            <a:pPr algn="just"/>
            <a:r>
              <a:rPr lang="en-US" altLang="ko-KR"/>
              <a:t> </a:t>
            </a:r>
            <a:r>
              <a:rPr lang="en-US" altLang="ko-KR" smtClean="0"/>
              <a:t> : Gives </a:t>
            </a:r>
            <a:r>
              <a:rPr lang="en-US" altLang="ko-KR"/>
              <a:t>us the number of the shard where a particular document </a:t>
            </a:r>
            <a:r>
              <a:rPr lang="en-US" altLang="ko-KR" smtClean="0"/>
              <a:t>lives</a:t>
            </a:r>
          </a:p>
          <a:p>
            <a:pPr algn="just"/>
            <a:r>
              <a:rPr lang="en-US" altLang="ko-KR"/>
              <a:t> </a:t>
            </a:r>
            <a:r>
              <a:rPr lang="en-US" altLang="ko-KR" smtClean="0"/>
              <a:t>   Default</a:t>
            </a:r>
            <a:r>
              <a:rPr lang="en-US" altLang="ko-KR"/>
              <a:t>: (5 shards , 1 replica) / </a:t>
            </a:r>
            <a:r>
              <a:rPr lang="en-US" altLang="ko-KR" smtClean="0"/>
              <a:t>index</a:t>
            </a:r>
            <a:endParaRPr lang="en-US" altLang="ko-KR"/>
          </a:p>
        </p:txBody>
      </p:sp>
      <p:sp>
        <p:nvSpPr>
          <p:cNvPr id="49" name="직사각형 48"/>
          <p:cNvSpPr/>
          <p:nvPr/>
        </p:nvSpPr>
        <p:spPr>
          <a:xfrm>
            <a:off x="1649308" y="3003264"/>
            <a:ext cx="40597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u="sng"/>
              <a:t>shard number</a:t>
            </a:r>
            <a:r>
              <a:rPr lang="en-US" altLang="ko-KR" sz="1100"/>
              <a:t> = hash(routing) % number_of_primary_shards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59657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7" grpId="0" animBg="1"/>
      <p:bldP spid="47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14965" y="2096852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Two nodes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618910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9971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822696" y="2618910"/>
            <a:ext cx="2459199" cy="1620180"/>
            <a:chOff x="3822696" y="2870938"/>
            <a:chExt cx="2459199" cy="162018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3822696" y="2870938"/>
              <a:ext cx="2459199" cy="162018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Node2 (Slave)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912135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R0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668219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R1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424303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R</a:t>
              </a:r>
              <a:r>
                <a:rPr lang="en-US" altLang="ko-KR" sz="1400" smtClean="0">
                  <a:solidFill>
                    <a:schemeClr val="tx1"/>
                  </a:solidFill>
                </a:rPr>
                <a:t>2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70395" y="2477506"/>
            <a:ext cx="26882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"cluster_name": "elasticsearch",</a:t>
            </a:r>
          </a:p>
          <a:p>
            <a:r>
              <a:rPr lang="ko-KR" altLang="en-US" sz="1200" u="sng"/>
              <a:t>"status": "green",</a:t>
            </a:r>
          </a:p>
          <a:p>
            <a:r>
              <a:rPr lang="ko-KR" altLang="en-US" sz="1200"/>
              <a:t>"timed_out": false,</a:t>
            </a:r>
          </a:p>
          <a:p>
            <a:r>
              <a:rPr lang="ko-KR" altLang="en-US" sz="1200" u="sng"/>
              <a:t>"number_of_nodes": 2,</a:t>
            </a:r>
          </a:p>
          <a:p>
            <a:r>
              <a:rPr lang="ko-KR" altLang="en-US" sz="1200" u="sng"/>
              <a:t>"number_of_data_nodes": 2,</a:t>
            </a:r>
          </a:p>
          <a:p>
            <a:r>
              <a:rPr lang="ko-KR" altLang="en-US" sz="1200">
                <a:solidFill>
                  <a:srgbClr val="0000FF"/>
                </a:solidFill>
              </a:rPr>
              <a:t>"active_primary_shards": 3,</a:t>
            </a:r>
          </a:p>
          <a:p>
            <a:r>
              <a:rPr lang="ko-KR" altLang="en-US" sz="1200">
                <a:solidFill>
                  <a:srgbClr val="0000FF"/>
                </a:solidFill>
              </a:rPr>
              <a:t>"active_shards": 6,</a:t>
            </a:r>
          </a:p>
          <a:p>
            <a:r>
              <a:rPr lang="ko-KR" altLang="en-US" sz="1200"/>
              <a:t>"relocating_shards": 0,</a:t>
            </a:r>
          </a:p>
          <a:p>
            <a:r>
              <a:rPr lang="ko-KR" altLang="en-US" sz="1200"/>
              <a:t>"initializing_shards": 0,</a:t>
            </a:r>
          </a:p>
          <a:p>
            <a:r>
              <a:rPr lang="ko-KR" altLang="en-US" sz="1200"/>
              <a:t>"unassigned_shards": 0</a:t>
            </a: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Writes a Data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32662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14965" y="2060848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Three nodes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582906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582906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Node2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582906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Node3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9971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325008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R</a:t>
            </a:r>
            <a:r>
              <a:rPr lang="en-US" altLang="ko-KR" sz="1400" smtClean="0">
                <a:solidFill>
                  <a:schemeClr val="tx1"/>
                </a:solidFill>
              </a:rPr>
              <a:t>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26219" y="4929553"/>
            <a:ext cx="8737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One shard each from Node 1 and Node 2 have moved to </a:t>
            </a:r>
            <a:r>
              <a:rPr lang="en-US" altLang="ko-KR" smtClean="0"/>
              <a:t>~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             ~ the </a:t>
            </a:r>
            <a:r>
              <a:rPr lang="en-US" altLang="ko-KR"/>
              <a:t>new Node 3 </a:t>
            </a:r>
            <a:r>
              <a:rPr lang="en-US" altLang="ko-KR" smtClean="0"/>
              <a:t> We have two shards per node instead of three</a:t>
            </a:r>
            <a:endParaRPr lang="ko-KR" altLang="en-US"/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Writes a Data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47955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7.69231E-7 2.96296E-6 C 7.69231E-7 0.03495 0.07035 0.06203 0.15593 0.06203 C 0.24375 0.06203 0.31426 0.03495 0.31426 2.96296E-6 C 0.31426 -0.03496 0.38477 -0.06204 0.47244 -0.06204 C 0.55817 -0.06204 0.62885 -0.03496 0.62885 2.96296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39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87179E-6 2.96296E-6 C 4.87179E-6 0.03495 0.03429 0.06203 0.0758 0.06203 C 0.11858 0.06203 0.15304 0.03495 0.15304 2.96296E-6 C 0.15304 -0.03496 0.18733 -0.06204 0.23012 -0.06204 C 0.27163 -0.06204 0.30608 -0.03496 0.30608 2.96296E-6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Retriving</a:t>
            </a:r>
            <a:r>
              <a:rPr lang="en-US" altLang="ko-KR" sz="4000" b="1" i="1" dirty="0" smtClean="0">
                <a:solidFill>
                  <a:prstClr val="black"/>
                </a:solidFill>
              </a:rPr>
              <a:t> a Document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3212976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3735034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3735034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3735034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337376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1784648" y="5373216"/>
            <a:ext cx="0" cy="65713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60388" y="1013536"/>
            <a:ext cx="9037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mtClean="0">
              <a:solidFill>
                <a:srgbClr val="231F20"/>
              </a:solidFill>
              <a:latin typeface="+mn-ea"/>
            </a:endParaRPr>
          </a:p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read requests(document retrieval)can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be handled by a primary </a:t>
            </a:r>
            <a:r>
              <a:rPr lang="en-US" altLang="ko-KR" i="1" smtClean="0">
                <a:solidFill>
                  <a:srgbClr val="231F20"/>
                </a:solidFill>
                <a:latin typeface="+mn-ea"/>
              </a:rPr>
              <a:t>or 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a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replica shard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, </a:t>
            </a:r>
          </a:p>
          <a:p>
            <a:endParaRPr lang="en-US" altLang="ko-KR" u="sng">
              <a:solidFill>
                <a:srgbClr val="231F20"/>
              </a:solidFill>
              <a:latin typeface="+mn-ea"/>
            </a:endParaRPr>
          </a:p>
          <a:p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the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more copies of data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 that you have,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t</a:t>
            </a:r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he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more search </a:t>
            </a:r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throughput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 you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can 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handle</a:t>
            </a:r>
            <a:endParaRPr lang="ko-KR" altLang="en-US">
              <a:latin typeface="+mn-ea"/>
            </a:endParaRPr>
          </a:p>
        </p:txBody>
      </p:sp>
      <p:sp>
        <p:nvSpPr>
          <p:cNvPr id="25" name="모서리가 접힌 도형 24"/>
          <p:cNvSpPr/>
          <p:nvPr/>
        </p:nvSpPr>
        <p:spPr>
          <a:xfrm>
            <a:off x="458250" y="5563282"/>
            <a:ext cx="1119173" cy="267584"/>
          </a:xfrm>
          <a:prstGeom prst="foldedCorner">
            <a:avLst>
              <a:gd name="adj" fmla="val 4822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document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01102" y="6019346"/>
            <a:ext cx="74103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Request</a:t>
            </a:r>
            <a:endParaRPr lang="ko-KR" altLang="en-US" sz="1200" dirty="0" err="1" smtClean="0"/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1944660" y="5373216"/>
            <a:ext cx="0" cy="6245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8" idx="2"/>
          </p:cNvCxnSpPr>
          <p:nvPr/>
        </p:nvCxnSpPr>
        <p:spPr>
          <a:xfrm rot="5400000" flipH="1" flipV="1">
            <a:off x="2912505" y="4106807"/>
            <a:ext cx="306034" cy="2190780"/>
          </a:xfrm>
          <a:prstGeom prst="curvedConnector4">
            <a:avLst>
              <a:gd name="adj1" fmla="val -298791"/>
              <a:gd name="adj2" fmla="val 116893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>
            <a:stCxn id="14" idx="0"/>
            <a:endCxn id="8" idx="2"/>
          </p:cNvCxnSpPr>
          <p:nvPr/>
        </p:nvCxnSpPr>
        <p:spPr>
          <a:xfrm rot="16200000" flipH="1" flipV="1">
            <a:off x="2567450" y="3767786"/>
            <a:ext cx="990110" cy="2184746"/>
          </a:xfrm>
          <a:prstGeom prst="curvedConnector5">
            <a:avLst>
              <a:gd name="adj1" fmla="val -23088"/>
              <a:gd name="adj2" fmla="val 29687"/>
              <a:gd name="adj3" fmla="val 123088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857060" y="561232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1</a:t>
            </a:r>
            <a:endParaRPr lang="ko-KR" altLang="en-US" sz="1200" dirty="0" err="1" smtClean="0"/>
          </a:p>
        </p:txBody>
      </p:sp>
      <p:sp>
        <p:nvSpPr>
          <p:cNvPr id="52" name="TextBox 51"/>
          <p:cNvSpPr txBox="1"/>
          <p:nvPr/>
        </p:nvSpPr>
        <p:spPr>
          <a:xfrm>
            <a:off x="3588588" y="597329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 dirty="0" err="1" smtClean="0"/>
          </a:p>
        </p:txBody>
      </p:sp>
      <p:sp>
        <p:nvSpPr>
          <p:cNvPr id="53" name="TextBox 52"/>
          <p:cNvSpPr txBox="1"/>
          <p:nvPr/>
        </p:nvSpPr>
        <p:spPr>
          <a:xfrm>
            <a:off x="3188804" y="504262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3</a:t>
            </a:r>
            <a:endParaRPr lang="ko-KR" altLang="en-US" sz="1200" dirty="0" err="1" smtClean="0"/>
          </a:p>
        </p:txBody>
      </p:sp>
      <p:sp>
        <p:nvSpPr>
          <p:cNvPr id="54" name="TextBox 53"/>
          <p:cNvSpPr txBox="1"/>
          <p:nvPr/>
        </p:nvSpPr>
        <p:spPr>
          <a:xfrm>
            <a:off x="1515022" y="556328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197756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Updates to a Document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2220031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742089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742089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742089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337376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01102" y="5440937"/>
            <a:ext cx="74103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Request</a:t>
            </a:r>
            <a:endParaRPr lang="ko-KR" altLang="en-US" sz="1200" dirty="0" err="1" smtClean="0"/>
          </a:p>
        </p:txBody>
      </p:sp>
      <p:cxnSp>
        <p:nvCxnSpPr>
          <p:cNvPr id="31" name="직선 화살표 연결선 30"/>
          <p:cNvCxnSpPr>
            <a:stCxn id="29" idx="0"/>
            <a:endCxn id="8" idx="2"/>
          </p:cNvCxnSpPr>
          <p:nvPr/>
        </p:nvCxnSpPr>
        <p:spPr>
          <a:xfrm flipH="1" flipV="1">
            <a:off x="1970132" y="4362269"/>
            <a:ext cx="1489" cy="107866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8" idx="2"/>
            <a:endCxn id="9" idx="2"/>
          </p:cNvCxnSpPr>
          <p:nvPr/>
        </p:nvCxnSpPr>
        <p:spPr>
          <a:xfrm rot="5400000" flipH="1" flipV="1">
            <a:off x="4487680" y="1538687"/>
            <a:ext cx="306034" cy="5341130"/>
          </a:xfrm>
          <a:prstGeom prst="curvedConnector3">
            <a:avLst>
              <a:gd name="adj1" fmla="val -41131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707606" y="499988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1</a:t>
            </a:r>
            <a:endParaRPr lang="ko-KR" altLang="en-US" sz="1200" dirty="0" err="1" smtClean="0"/>
          </a:p>
        </p:txBody>
      </p:sp>
      <p:sp>
        <p:nvSpPr>
          <p:cNvPr id="52" name="TextBox 51"/>
          <p:cNvSpPr txBox="1"/>
          <p:nvPr/>
        </p:nvSpPr>
        <p:spPr>
          <a:xfrm>
            <a:off x="5004069" y="534636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 dirty="0" err="1" smtClean="0"/>
          </a:p>
        </p:txBody>
      </p:sp>
      <p:sp>
        <p:nvSpPr>
          <p:cNvPr id="53" name="TextBox 52"/>
          <p:cNvSpPr txBox="1"/>
          <p:nvPr/>
        </p:nvSpPr>
        <p:spPr>
          <a:xfrm>
            <a:off x="7833320" y="336580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3</a:t>
            </a:r>
            <a:endParaRPr lang="ko-KR" altLang="en-US" sz="1200" dirty="0" err="1" smtClean="0"/>
          </a:p>
        </p:txBody>
      </p:sp>
      <p:cxnSp>
        <p:nvCxnSpPr>
          <p:cNvPr id="5" name="구부러진 연결선 4"/>
          <p:cNvCxnSpPr>
            <a:stCxn id="9" idx="3"/>
          </p:cNvCxnSpPr>
          <p:nvPr/>
        </p:nvCxnSpPr>
        <p:spPr>
          <a:xfrm flipH="1" flipV="1">
            <a:off x="7614007" y="3365809"/>
            <a:ext cx="39293" cy="348388"/>
          </a:xfrm>
          <a:prstGeom prst="curvedConnector4">
            <a:avLst>
              <a:gd name="adj1" fmla="val -581783"/>
              <a:gd name="adj2" fmla="val 99089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9" idx="0"/>
            <a:endCxn id="14" idx="0"/>
          </p:cNvCxnSpPr>
          <p:nvPr/>
        </p:nvCxnSpPr>
        <p:spPr>
          <a:xfrm rot="16200000" flipV="1">
            <a:off x="5733070" y="1793967"/>
            <a:ext cx="12700" cy="3156384"/>
          </a:xfrm>
          <a:prstGeom prst="curvedConnector3">
            <a:avLst>
              <a:gd name="adj1" fmla="val 7724055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825976" y="3365808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cxnSp>
        <p:nvCxnSpPr>
          <p:cNvPr id="39" name="구부러진 연결선 38"/>
          <p:cNvCxnSpPr>
            <a:stCxn id="9" idx="0"/>
            <a:endCxn id="38" idx="0"/>
          </p:cNvCxnSpPr>
          <p:nvPr/>
        </p:nvCxnSpPr>
        <p:spPr>
          <a:xfrm rot="16200000" flipV="1">
            <a:off x="4236463" y="297360"/>
            <a:ext cx="6351" cy="6143248"/>
          </a:xfrm>
          <a:prstGeom prst="curvedConnector3">
            <a:avLst>
              <a:gd name="adj1" fmla="val 26480633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730129" y="237742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4</a:t>
            </a:r>
            <a:endParaRPr lang="ko-KR" altLang="en-US" sz="1200" dirty="0" err="1" smtClean="0"/>
          </a:p>
        </p:txBody>
      </p:sp>
      <p:sp>
        <p:nvSpPr>
          <p:cNvPr id="44" name="TextBox 43"/>
          <p:cNvSpPr txBox="1"/>
          <p:nvPr/>
        </p:nvSpPr>
        <p:spPr>
          <a:xfrm>
            <a:off x="5004069" y="144878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338779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Replica changes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2096852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One node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888940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888940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888940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481392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60388" y="1013536"/>
            <a:ext cx="8803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The number of replica shards can be change dynamically on a live cluster</a:t>
            </a:r>
          </a:p>
          <a:p>
            <a:endParaRPr lang="ko-KR" altLang="en-US">
              <a:latin typeface="+mn-ea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115913"/>
              </p:ext>
            </p:extLst>
          </p:nvPr>
        </p:nvGraphicFramePr>
        <p:xfrm>
          <a:off x="648496" y="2160280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Number_of_shards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Number_of_replicas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1</a:t>
                      </a:r>
                      <a:endParaRPr lang="ko-KR" altLang="en-US" sz="1200" b="1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596610" y="4871253"/>
            <a:ext cx="2662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Three Primaries</a:t>
            </a:r>
          </a:p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Six Replicas</a:t>
            </a:r>
            <a:endParaRPr lang="ko-KR" altLang="en-US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29732" y="4871253"/>
            <a:ext cx="2039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Now we has nine shards</a:t>
            </a:r>
            <a:endParaRPr lang="ko-KR" altLang="en-US"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736976" y="4871253"/>
            <a:ext cx="20402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Can scale out to a total of nine nodes</a:t>
            </a:r>
            <a:endParaRPr lang="ko-KR" altLang="en-US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234507" y="4869160"/>
            <a:ext cx="2040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Triple search performance</a:t>
            </a:r>
            <a:endParaRPr lang="ko-KR" altLang="en-US"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81640" y="5893638"/>
            <a:ext cx="6387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mtClean="0">
                <a:solidFill>
                  <a:srgbClr val="0000FF"/>
                </a:solidFill>
                <a:latin typeface="+mn-ea"/>
              </a:rPr>
              <a:t>※ Can afford to lose two nodes without losing any data</a:t>
            </a:r>
            <a:endParaRPr lang="ko-KR" altLang="en-US" b="1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48544" y="2443541"/>
            <a:ext cx="7560840" cy="1759545"/>
            <a:chOff x="848544" y="2443541"/>
            <a:chExt cx="7560840" cy="175954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848544" y="3519010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R0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326076" y="3519010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prstClr val="black"/>
                  </a:solidFill>
                </a:rPr>
                <a:t>R</a:t>
              </a:r>
              <a:r>
                <a:rPr lang="en-US" altLang="ko-KR" sz="1400" smtClean="0">
                  <a:solidFill>
                    <a:prstClr val="black"/>
                  </a:solidFill>
                </a:rPr>
                <a:t>2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7725308" y="3516917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R1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60812" y="2443541"/>
              <a:ext cx="277631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2</a:t>
              </a:r>
              <a:endParaRPr lang="ko-KR" altLang="en-US" sz="1200" b="1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90832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Story</a:t>
            </a:r>
            <a:endParaRPr lang="ko-KR" altLang="en-US" b="1" i="1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708" y="3413976"/>
            <a:ext cx="4333775" cy="2883930"/>
          </a:xfrm>
          <a:prstGeom prst="rect">
            <a:avLst/>
          </a:prstGeom>
        </p:spPr>
      </p:pic>
      <p:pic>
        <p:nvPicPr>
          <p:cNvPr id="2056" name="Picture 8" descr="datacent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162404"/>
            <a:ext cx="5106438" cy="262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908185" y="1381467"/>
            <a:ext cx="3334585" cy="1422846"/>
            <a:chOff x="908185" y="1381467"/>
            <a:chExt cx="3334585" cy="1422846"/>
          </a:xfrm>
          <a:solidFill>
            <a:schemeClr val="bg1"/>
          </a:solidFill>
        </p:grpSpPr>
        <p:sp>
          <p:nvSpPr>
            <p:cNvPr id="22" name="타원 21"/>
            <p:cNvSpPr/>
            <p:nvPr/>
          </p:nvSpPr>
          <p:spPr>
            <a:xfrm>
              <a:off x="908185" y="1381467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2043990" y="1597491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496616" y="2372265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3450682" y="1597491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930609" y="1975500"/>
            <a:ext cx="4351437" cy="676140"/>
            <a:chOff x="930609" y="1975500"/>
            <a:chExt cx="4351437" cy="676140"/>
          </a:xfrm>
          <a:solidFill>
            <a:schemeClr val="bg1"/>
          </a:solidFill>
        </p:grpSpPr>
        <p:sp>
          <p:nvSpPr>
            <p:cNvPr id="31" name="타원 30"/>
            <p:cNvSpPr/>
            <p:nvPr/>
          </p:nvSpPr>
          <p:spPr>
            <a:xfrm>
              <a:off x="930609" y="2001678"/>
              <a:ext cx="1132014" cy="279375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system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2787486" y="2372265"/>
              <a:ext cx="1132014" cy="279375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system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4432702" y="1975500"/>
              <a:ext cx="849344" cy="305553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</a:rPr>
                <a:t>system</a:t>
              </a:r>
              <a:endParaRPr lang="ko-KR" altLang="en-US" sz="10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64843" y="4602136"/>
            <a:ext cx="4140584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i="1" u="sng" dirty="0" smtClean="0"/>
              <a:t>Combine</a:t>
            </a:r>
            <a:r>
              <a:rPr lang="en-US" altLang="ko-KR" sz="2000" b="1" dirty="0" smtClean="0"/>
              <a:t>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Line-up processes </a:t>
            </a:r>
            <a:r>
              <a:rPr lang="en-US" altLang="ko-KR" sz="2000" b="1" i="1" u="sng" dirty="0" smtClean="0"/>
              <a:t>simply</a:t>
            </a:r>
            <a:endParaRPr lang="en-US" altLang="ko-KR" sz="2000" b="1" i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i="1" u="sng" dirty="0" smtClean="0"/>
              <a:t>Operate Proactive</a:t>
            </a:r>
            <a:r>
              <a:rPr lang="en-US" altLang="ko-KR" sz="2000" b="1" dirty="0" smtClean="0"/>
              <a:t>ly</a:t>
            </a:r>
            <a:endParaRPr lang="en-US" altLang="ko-KR" sz="2000" b="1" dirty="0" smtClean="0"/>
          </a:p>
        </p:txBody>
      </p:sp>
      <p:sp>
        <p:nvSpPr>
          <p:cNvPr id="16" name="타원 32"/>
          <p:cNvSpPr/>
          <p:nvPr/>
        </p:nvSpPr>
        <p:spPr>
          <a:xfrm>
            <a:off x="6315320" y="4074627"/>
            <a:ext cx="849344" cy="305553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How?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97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Coping with Failure(HA)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4965" y="2084655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740532" y="2876743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723401" y="2876743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89204" y="2876743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969224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586055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342139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481392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48544" y="3506813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720948" y="3504720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572294"/>
              </p:ext>
            </p:extLst>
          </p:nvPr>
        </p:nvGraphicFramePr>
        <p:xfrm>
          <a:off x="648496" y="2148083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Number_of_shards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Number_of_replicas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모서리가 둥근 직사각형 17"/>
          <p:cNvSpPr/>
          <p:nvPr/>
        </p:nvSpPr>
        <p:spPr>
          <a:xfrm>
            <a:off x="7720948" y="3499415"/>
            <a:ext cx="684076" cy="684076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P</a:t>
            </a:r>
            <a:r>
              <a:rPr lang="en-US" altLang="ko-KR" sz="1400" smtClean="0">
                <a:solidFill>
                  <a:prstClr val="black"/>
                </a:solidFill>
              </a:rPr>
              <a:t>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724478" y="2876743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812840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68924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26076" y="3506813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17356" y="3501508"/>
            <a:ext cx="684076" cy="684076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4965" y="4972492"/>
            <a:ext cx="76864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 Kill the master node</a:t>
            </a:r>
          </a:p>
          <a:p>
            <a:r>
              <a:rPr lang="en-US" altLang="ko-KR" sz="1400" dirty="0" smtClean="0"/>
              <a:t>- One of Nodes be elected as a new master(Node 2)</a:t>
            </a:r>
          </a:p>
          <a:p>
            <a:r>
              <a:rPr lang="en-US" altLang="ko-KR" sz="1400" dirty="0" smtClean="0"/>
              <a:t>- Primary shard P1, P2 are missing</a:t>
            </a:r>
          </a:p>
          <a:p>
            <a:r>
              <a:rPr lang="en-US" altLang="ko-KR" sz="1400" dirty="0" smtClean="0"/>
              <a:t>- Status</a:t>
            </a:r>
            <a:r>
              <a:rPr lang="en-US" altLang="ko-KR" sz="1400" dirty="0"/>
              <a:t>: Red (not all primary are existing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r>
              <a:rPr lang="en-US" altLang="ko-KR" sz="1400" dirty="0" smtClean="0"/>
              <a:t>- Promote </a:t>
            </a:r>
            <a:r>
              <a:rPr lang="en-US" altLang="ko-KR" sz="1400" dirty="0"/>
              <a:t>the replicas of </a:t>
            </a:r>
            <a:r>
              <a:rPr lang="en-US" altLang="ko-KR" sz="1400" dirty="0" smtClean="0"/>
              <a:t>these shards </a:t>
            </a:r>
            <a:r>
              <a:rPr lang="en-US" altLang="ko-KR" sz="1400" dirty="0"/>
              <a:t>on Node 2 and Node 3 to be </a:t>
            </a:r>
            <a:r>
              <a:rPr lang="en-US" altLang="ko-KR" sz="1400" dirty="0" smtClean="0"/>
              <a:t>primaries</a:t>
            </a:r>
          </a:p>
          <a:p>
            <a:r>
              <a:rPr lang="en-US" altLang="ko-KR" sz="1400" dirty="0" smtClean="0"/>
              <a:t>- Status: Yellow </a:t>
            </a:r>
            <a:endParaRPr lang="ko-KR" altLang="en-US" sz="1400" dirty="0" err="1" smtClean="0"/>
          </a:p>
        </p:txBody>
      </p:sp>
      <p:grpSp>
        <p:nvGrpSpPr>
          <p:cNvPr id="29" name="그룹 28"/>
          <p:cNvGrpSpPr/>
          <p:nvPr/>
        </p:nvGrpSpPr>
        <p:grpSpPr>
          <a:xfrm>
            <a:off x="736552" y="2881071"/>
            <a:ext cx="2459199" cy="1620180"/>
            <a:chOff x="6706269" y="5610448"/>
            <a:chExt cx="2459199" cy="162018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6706269" y="5610448"/>
              <a:ext cx="2459199" cy="162018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Node1 (Slave)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551792" y="624051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R1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8307876" y="624051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R2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6814281" y="6240518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R0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10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3" grpId="0" animBg="1"/>
      <p:bldP spid="18" grpId="0" animBg="1"/>
      <p:bldP spid="19" grpId="0" animBg="1"/>
      <p:bldP spid="17" grpId="0" animBg="1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/>
          <p:cNvSpPr/>
          <p:nvPr/>
        </p:nvSpPr>
        <p:spPr>
          <a:xfrm>
            <a:off x="3049696" y="1520788"/>
            <a:ext cx="3919528" cy="378042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84548" y="224644"/>
            <a:ext cx="8214894" cy="469925"/>
          </a:xfrm>
        </p:spPr>
        <p:txBody>
          <a:bodyPr>
            <a:normAutofit fontScale="90000"/>
          </a:bodyPr>
          <a:lstStyle/>
          <a:p>
            <a:r>
              <a:rPr lang="en-US" altLang="ko-KR" b="1" i="1" dirty="0" smtClean="0"/>
              <a:t>Elasticsearch Cluster</a:t>
            </a:r>
            <a:endParaRPr lang="ko-KR" altLang="en-US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548345" y="1329370"/>
            <a:ext cx="1838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Sclable</a:t>
            </a:r>
            <a:endParaRPr lang="en-US" altLang="ko-KR" sz="1200" dirty="0" smtClean="0"/>
          </a:p>
          <a:p>
            <a:r>
              <a:rPr lang="en-US" altLang="ko-KR" sz="1200" dirty="0" smtClean="0"/>
              <a:t>Document-oriented</a:t>
            </a:r>
          </a:p>
          <a:p>
            <a:r>
              <a:rPr lang="en-US" altLang="ko-KR" sz="1200" dirty="0" err="1" smtClean="0"/>
              <a:t>Rest&amp;json</a:t>
            </a:r>
            <a:endParaRPr lang="en-US" altLang="ko-KR" sz="1200" dirty="0" smtClean="0"/>
          </a:p>
          <a:p>
            <a:r>
              <a:rPr lang="en-US" altLang="ko-KR" sz="1200" dirty="0" smtClean="0"/>
              <a:t>Lucene under the hood</a:t>
            </a:r>
          </a:p>
          <a:p>
            <a:r>
              <a:rPr lang="en-US" altLang="ko-KR" sz="1200" dirty="0" smtClean="0"/>
              <a:t>Plugin architecture</a:t>
            </a:r>
          </a:p>
          <a:p>
            <a:r>
              <a:rPr lang="en-US" altLang="ko-KR" sz="1200" dirty="0" smtClean="0"/>
              <a:t>Apache2 license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313325" y="2998852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Master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092514" y="2994077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095354" y="1810720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098591" y="4177434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접힌 도형 10"/>
          <p:cNvSpPr/>
          <p:nvPr/>
        </p:nvSpPr>
        <p:spPr>
          <a:xfrm>
            <a:off x="1388604" y="2968272"/>
            <a:ext cx="1260140" cy="885453"/>
          </a:xfrm>
          <a:prstGeom prst="foldedCorner">
            <a:avLst>
              <a:gd name="adj" fmla="val 42484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JSON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2" name="모서리가 접힌 도형 11"/>
          <p:cNvSpPr/>
          <p:nvPr/>
        </p:nvSpPr>
        <p:spPr>
          <a:xfrm>
            <a:off x="7365268" y="2968272"/>
            <a:ext cx="1260140" cy="885453"/>
          </a:xfrm>
          <a:prstGeom prst="foldedCorner">
            <a:avLst>
              <a:gd name="adj" fmla="val 45353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JSON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원통 12"/>
          <p:cNvSpPr/>
          <p:nvPr/>
        </p:nvSpPr>
        <p:spPr>
          <a:xfrm>
            <a:off x="3556343" y="3087975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원통 13"/>
          <p:cNvSpPr/>
          <p:nvPr/>
        </p:nvSpPr>
        <p:spPr>
          <a:xfrm>
            <a:off x="3961379" y="3302986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원통 14"/>
          <p:cNvSpPr/>
          <p:nvPr/>
        </p:nvSpPr>
        <p:spPr>
          <a:xfrm>
            <a:off x="4366926" y="3087975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원통 15"/>
          <p:cNvSpPr/>
          <p:nvPr/>
        </p:nvSpPr>
        <p:spPr>
          <a:xfrm>
            <a:off x="5230090" y="1889128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원통 16"/>
          <p:cNvSpPr/>
          <p:nvPr/>
        </p:nvSpPr>
        <p:spPr>
          <a:xfrm>
            <a:off x="5635126" y="2104139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원통 17"/>
          <p:cNvSpPr/>
          <p:nvPr/>
        </p:nvSpPr>
        <p:spPr>
          <a:xfrm>
            <a:off x="6040673" y="1889128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원통 18"/>
          <p:cNvSpPr/>
          <p:nvPr/>
        </p:nvSpPr>
        <p:spPr>
          <a:xfrm>
            <a:off x="5238077" y="3087975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원통 19"/>
          <p:cNvSpPr/>
          <p:nvPr/>
        </p:nvSpPr>
        <p:spPr>
          <a:xfrm>
            <a:off x="5643113" y="3302986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원통 20"/>
          <p:cNvSpPr/>
          <p:nvPr/>
        </p:nvSpPr>
        <p:spPr>
          <a:xfrm>
            <a:off x="6048660" y="3087975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원통 21"/>
          <p:cNvSpPr/>
          <p:nvPr/>
        </p:nvSpPr>
        <p:spPr>
          <a:xfrm>
            <a:off x="5238077" y="4235290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원통 22"/>
          <p:cNvSpPr/>
          <p:nvPr/>
        </p:nvSpPr>
        <p:spPr>
          <a:xfrm>
            <a:off x="5643113" y="4450301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원통 23"/>
          <p:cNvSpPr/>
          <p:nvPr/>
        </p:nvSpPr>
        <p:spPr>
          <a:xfrm>
            <a:off x="6048660" y="4235290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원통 24"/>
          <p:cNvSpPr/>
          <p:nvPr/>
        </p:nvSpPr>
        <p:spPr>
          <a:xfrm>
            <a:off x="3668634" y="5439707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99495" y="5409220"/>
            <a:ext cx="1210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Primary Shard</a:t>
            </a:r>
            <a:endParaRPr lang="ko-KR" altLang="en-US" sz="1200" dirty="0" err="1" smtClean="0"/>
          </a:p>
        </p:txBody>
      </p:sp>
      <p:sp>
        <p:nvSpPr>
          <p:cNvPr id="27" name="TextBox 26"/>
          <p:cNvSpPr txBox="1"/>
          <p:nvPr/>
        </p:nvSpPr>
        <p:spPr>
          <a:xfrm>
            <a:off x="5541318" y="5409220"/>
            <a:ext cx="1192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Replica Shard</a:t>
            </a:r>
            <a:endParaRPr lang="ko-KR" altLang="en-US" sz="1200" dirty="0" err="1" smtClean="0"/>
          </a:p>
        </p:txBody>
      </p:sp>
      <p:sp>
        <p:nvSpPr>
          <p:cNvPr id="28" name="원통 27"/>
          <p:cNvSpPr/>
          <p:nvPr/>
        </p:nvSpPr>
        <p:spPr>
          <a:xfrm>
            <a:off x="5210457" y="5439707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>
            <a:stCxn id="39" idx="3"/>
            <a:endCxn id="12" idx="1"/>
          </p:cNvCxnSpPr>
          <p:nvPr/>
        </p:nvCxnSpPr>
        <p:spPr>
          <a:xfrm>
            <a:off x="6969224" y="3410998"/>
            <a:ext cx="396044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1" idx="3"/>
            <a:endCxn id="39" idx="1"/>
          </p:cNvCxnSpPr>
          <p:nvPr/>
        </p:nvCxnSpPr>
        <p:spPr>
          <a:xfrm flipV="1">
            <a:off x="2648744" y="3410998"/>
            <a:ext cx="400952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26439" y="4106332"/>
            <a:ext cx="22799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 smtClean="0"/>
              <a:t>The way of putting data in ES</a:t>
            </a:r>
          </a:p>
          <a:p>
            <a:r>
              <a:rPr lang="en-US" altLang="ko-KR" sz="1200" dirty="0" smtClean="0"/>
              <a:t>Index </a:t>
            </a:r>
            <a:r>
              <a:rPr lang="en-US" altLang="ko-KR" sz="1200" dirty="0" err="1" smtClean="0"/>
              <a:t>api</a:t>
            </a:r>
            <a:endParaRPr lang="en-US" altLang="ko-KR" sz="1200" dirty="0" smtClean="0"/>
          </a:p>
          <a:p>
            <a:r>
              <a:rPr lang="en-US" altLang="ko-KR" sz="1200" dirty="0" smtClean="0"/>
              <a:t>http bindings</a:t>
            </a:r>
          </a:p>
          <a:p>
            <a:r>
              <a:rPr lang="en-US" altLang="ko-KR" sz="1200" dirty="0" err="1" smtClean="0"/>
              <a:t>Logstash</a:t>
            </a:r>
            <a:endParaRPr lang="en-US" altLang="ko-KR" sz="1200" dirty="0" smtClean="0"/>
          </a:p>
          <a:p>
            <a:r>
              <a:rPr lang="en-US" altLang="ko-KR" sz="1200" dirty="0" smtClean="0"/>
              <a:t>Rivers</a:t>
            </a:r>
          </a:p>
          <a:p>
            <a:r>
              <a:rPr lang="en-US" altLang="ko-KR" sz="1200" dirty="0" smtClean="0"/>
              <a:t>Flume</a:t>
            </a:r>
          </a:p>
          <a:p>
            <a:r>
              <a:rPr lang="en-US" altLang="ko-KR" sz="1200" dirty="0" err="1" smtClean="0"/>
              <a:t>Fluentd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61805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System Layout</a:t>
            </a:r>
            <a:endParaRPr lang="ko-KR" altLang="en-US" b="1" i="1" dirty="0"/>
          </a:p>
        </p:txBody>
      </p:sp>
      <p:cxnSp>
        <p:nvCxnSpPr>
          <p:cNvPr id="41" name="직선 화살표 연결선 40"/>
          <p:cNvCxnSpPr>
            <a:stCxn id="23" idx="3"/>
            <a:endCxn id="34" idx="1"/>
          </p:cNvCxnSpPr>
          <p:nvPr/>
        </p:nvCxnSpPr>
        <p:spPr>
          <a:xfrm>
            <a:off x="2318358" y="3950053"/>
            <a:ext cx="235826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"/>
          <p:cNvSpPr/>
          <p:nvPr/>
        </p:nvSpPr>
        <p:spPr>
          <a:xfrm>
            <a:off x="2672507" y="3401654"/>
            <a:ext cx="1620180" cy="109679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HA-Proxy</a:t>
            </a:r>
          </a:p>
        </p:txBody>
      </p:sp>
      <p:grpSp>
        <p:nvGrpSpPr>
          <p:cNvPr id="9" name="Group 2"/>
          <p:cNvGrpSpPr/>
          <p:nvPr/>
        </p:nvGrpSpPr>
        <p:grpSpPr>
          <a:xfrm>
            <a:off x="7358918" y="3103958"/>
            <a:ext cx="1692188" cy="1692188"/>
            <a:chOff x="6897216" y="1340768"/>
            <a:chExt cx="1692188" cy="1692188"/>
          </a:xfrm>
          <a:solidFill>
            <a:schemeClr val="bg1"/>
          </a:solidFill>
        </p:grpSpPr>
        <p:sp>
          <p:nvSpPr>
            <p:cNvPr id="28" name="Rectangle 7"/>
            <p:cNvSpPr/>
            <p:nvPr/>
          </p:nvSpPr>
          <p:spPr>
            <a:xfrm>
              <a:off x="6897216" y="1340768"/>
              <a:ext cx="1692188" cy="16921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Elasticsearch Cluster</a:t>
              </a:r>
            </a:p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8"/>
            <p:cNvSpPr/>
            <p:nvPr/>
          </p:nvSpPr>
          <p:spPr>
            <a:xfrm>
              <a:off x="7027946" y="1736812"/>
              <a:ext cx="1368152" cy="2880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Master</a:t>
              </a:r>
            </a:p>
          </p:txBody>
        </p:sp>
        <p:sp>
          <p:nvSpPr>
            <p:cNvPr id="30" name="Rectangle 9"/>
            <p:cNvSpPr/>
            <p:nvPr/>
          </p:nvSpPr>
          <p:spPr>
            <a:xfrm>
              <a:off x="7067451" y="2528900"/>
              <a:ext cx="1368152" cy="304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Replica 2</a:t>
              </a:r>
            </a:p>
          </p:txBody>
        </p:sp>
        <p:sp>
          <p:nvSpPr>
            <p:cNvPr id="31" name="Rectangle 10"/>
            <p:cNvSpPr/>
            <p:nvPr/>
          </p:nvSpPr>
          <p:spPr>
            <a:xfrm>
              <a:off x="7041232" y="2130388"/>
              <a:ext cx="1368152" cy="2905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Replica 1</a:t>
              </a:r>
            </a:p>
          </p:txBody>
        </p:sp>
      </p:grpSp>
      <p:sp>
        <p:nvSpPr>
          <p:cNvPr id="21" name="Flowchart: Magnetic Disk 38"/>
          <p:cNvSpPr/>
          <p:nvPr/>
        </p:nvSpPr>
        <p:spPr>
          <a:xfrm>
            <a:off x="7358918" y="5091189"/>
            <a:ext cx="1692188" cy="805416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Shared 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Storage</a:t>
            </a:r>
          </a:p>
        </p:txBody>
      </p:sp>
      <p:cxnSp>
        <p:nvCxnSpPr>
          <p:cNvPr id="22" name="Elbow Connector 42"/>
          <p:cNvCxnSpPr>
            <a:stCxn id="28" idx="3"/>
            <a:endCxn id="21" idx="4"/>
          </p:cNvCxnSpPr>
          <p:nvPr/>
        </p:nvCxnSpPr>
        <p:spPr>
          <a:xfrm>
            <a:off x="9051106" y="3950052"/>
            <a:ext cx="12700" cy="1543845"/>
          </a:xfrm>
          <a:prstGeom prst="bentConnector3">
            <a:avLst>
              <a:gd name="adj1" fmla="val 1800000"/>
            </a:avLst>
          </a:prstGeom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4676620" y="2091173"/>
            <a:ext cx="2250250" cy="3717759"/>
            <a:chOff x="4676620" y="2003500"/>
            <a:chExt cx="2250250" cy="3717759"/>
          </a:xfrm>
        </p:grpSpPr>
        <p:sp>
          <p:nvSpPr>
            <p:cNvPr id="34" name="Rectangle 13"/>
            <p:cNvSpPr/>
            <p:nvPr/>
          </p:nvSpPr>
          <p:spPr>
            <a:xfrm>
              <a:off x="4676620" y="2003500"/>
              <a:ext cx="2250250" cy="37177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Rectangle 1"/>
            <p:cNvSpPr/>
            <p:nvPr/>
          </p:nvSpPr>
          <p:spPr>
            <a:xfrm>
              <a:off x="5117669" y="4593560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4"/>
            <p:cNvSpPr/>
            <p:nvPr/>
          </p:nvSpPr>
          <p:spPr>
            <a:xfrm>
              <a:off x="5117669" y="2109284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17669" y="3346748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Logstash2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3" name="직선 화살표 연결선 42"/>
          <p:cNvCxnSpPr>
            <a:stCxn id="34" idx="3"/>
            <a:endCxn id="28" idx="1"/>
          </p:cNvCxnSpPr>
          <p:nvPr/>
        </p:nvCxnSpPr>
        <p:spPr>
          <a:xfrm flipV="1">
            <a:off x="6926870" y="3950052"/>
            <a:ext cx="43204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842194" y="1700808"/>
            <a:ext cx="1476164" cy="4498489"/>
            <a:chOff x="842194" y="1700808"/>
            <a:chExt cx="1476164" cy="4498489"/>
          </a:xfrm>
        </p:grpSpPr>
        <p:sp>
          <p:nvSpPr>
            <p:cNvPr id="23" name="Rectangle 13"/>
            <p:cNvSpPr/>
            <p:nvPr/>
          </p:nvSpPr>
          <p:spPr>
            <a:xfrm>
              <a:off x="842194" y="1700808"/>
              <a:ext cx="1476164" cy="44984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" name="Rectangle 19"/>
            <p:cNvSpPr/>
            <p:nvPr/>
          </p:nvSpPr>
          <p:spPr>
            <a:xfrm>
              <a:off x="1853653" y="1775321"/>
              <a:ext cx="356693" cy="30738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L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I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E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33298" y="1775321"/>
              <a:ext cx="816869" cy="4637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File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26" name="Rectangle 36"/>
            <p:cNvSpPr/>
            <p:nvPr/>
          </p:nvSpPr>
          <p:spPr>
            <a:xfrm>
              <a:off x="933299" y="3084951"/>
              <a:ext cx="816868" cy="5121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Top 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27" name="Rectangle 41"/>
            <p:cNvSpPr/>
            <p:nvPr/>
          </p:nvSpPr>
          <p:spPr>
            <a:xfrm>
              <a:off x="922076" y="4309087"/>
              <a:ext cx="828090" cy="540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Packet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45" name="Rectangle 41"/>
            <p:cNvSpPr/>
            <p:nvPr/>
          </p:nvSpPr>
          <p:spPr>
            <a:xfrm>
              <a:off x="933298" y="5405153"/>
              <a:ext cx="828090" cy="540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smtClean="0">
                  <a:solidFill>
                    <a:schemeClr val="tx1"/>
                  </a:solidFill>
                </a:rPr>
                <a:t>others</a:t>
              </a:r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7" name="꺾인 연결선 46"/>
            <p:cNvCxnSpPr>
              <a:stCxn id="24" idx="2"/>
              <a:endCxn id="45" idx="3"/>
            </p:cNvCxnSpPr>
            <p:nvPr/>
          </p:nvCxnSpPr>
          <p:spPr>
            <a:xfrm rot="5400000">
              <a:off x="1483676" y="5126859"/>
              <a:ext cx="826036" cy="270612"/>
            </a:xfrm>
            <a:prstGeom prst="bentConnector2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 rot="16200000">
              <a:off x="1620989" y="5385722"/>
              <a:ext cx="10990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development</a:t>
              </a:r>
              <a:endParaRPr lang="ko-KR" altLang="en-US" sz="1200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41745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38067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795510" y="1556792"/>
            <a:ext cx="396106" cy="38524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310362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25108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923555" y="1556792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129806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502" y="576082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Beat</a:t>
            </a:r>
            <a:endParaRPr lang="ko-KR" altLang="en-US" sz="1200" b="1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725966" y="1736812"/>
            <a:ext cx="62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File</a:t>
            </a:r>
          </a:p>
          <a:p>
            <a:r>
              <a:rPr lang="en-US" altLang="ko-KR" sz="1200" smtClean="0"/>
              <a:t>Top</a:t>
            </a:r>
          </a:p>
          <a:p>
            <a:r>
              <a:rPr lang="en-US" altLang="ko-KR" sz="1200" smtClean="0"/>
              <a:t>Packet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0967" y="3681028"/>
            <a:ext cx="9380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MySQL</a:t>
            </a:r>
          </a:p>
          <a:p>
            <a:r>
              <a:rPr lang="en-US" altLang="ko-KR" sz="1200" smtClean="0"/>
              <a:t>Twitter</a:t>
            </a:r>
          </a:p>
          <a:p>
            <a:r>
              <a:rPr lang="en-US" altLang="ko-KR" sz="1200" smtClean="0"/>
              <a:t>Redis</a:t>
            </a:r>
          </a:p>
          <a:p>
            <a:r>
              <a:rPr lang="en-US" altLang="ko-KR" sz="1200" smtClean="0"/>
              <a:t>MongoDB</a:t>
            </a:r>
          </a:p>
          <a:p>
            <a:r>
              <a:rPr lang="en-US" altLang="ko-KR" sz="1200" smtClean="0"/>
              <a:t>Memcache</a:t>
            </a:r>
          </a:p>
          <a:p>
            <a:r>
              <a:rPr lang="en-US" altLang="ko-KR" sz="1200" smtClean="0"/>
              <a:t>DNS</a:t>
            </a:r>
          </a:p>
          <a:p>
            <a:r>
              <a:rPr lang="en-US" altLang="ko-KR" sz="1200" smtClean="0"/>
              <a:t>ICMP</a:t>
            </a:r>
            <a:endParaRPr lang="ko-KR" altLang="en-US" sz="1200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3578225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2460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18" name="TextBox 17"/>
          <p:cNvSpPr txBox="1"/>
          <p:nvPr/>
        </p:nvSpPr>
        <p:spPr>
          <a:xfrm>
            <a:off x="1235141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2907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3147672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271403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3730350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2211347" y="5760821"/>
            <a:ext cx="594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Kafka</a:t>
            </a:r>
            <a:endParaRPr lang="ko-KR" altLang="en-US" sz="1200" b="1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5569549" y="5760821"/>
            <a:ext cx="110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Elasticsearch</a:t>
            </a:r>
            <a:endParaRPr lang="ko-KR" altLang="en-US" sz="1200" b="1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7781708" y="3114035"/>
            <a:ext cx="679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Kibana</a:t>
            </a:r>
            <a:endParaRPr lang="ko-KR" altLang="en-US" sz="1200" b="1" dirty="0" err="1" smtClean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923555" y="3706593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55161" y="5317447"/>
            <a:ext cx="732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Zepplin</a:t>
            </a:r>
            <a:endParaRPr lang="ko-KR" altLang="en-US" sz="1200" b="1" dirty="0" err="1" smtClean="0"/>
          </a:p>
        </p:txBody>
      </p:sp>
      <p:cxnSp>
        <p:nvCxnSpPr>
          <p:cNvPr id="29" name="직선 화살표 연결선 28"/>
          <p:cNvCxnSpPr>
            <a:stCxn id="18" idx="3"/>
            <a:endCxn id="20" idx="1"/>
          </p:cNvCxnSpPr>
          <p:nvPr/>
        </p:nvCxnSpPr>
        <p:spPr>
          <a:xfrm>
            <a:off x="1916738" y="3483007"/>
            <a:ext cx="1230934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3"/>
            <a:endCxn id="38" idx="1"/>
          </p:cNvCxnSpPr>
          <p:nvPr/>
        </p:nvCxnSpPr>
        <p:spPr>
          <a:xfrm>
            <a:off x="4953000" y="3483007"/>
            <a:ext cx="76580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99489" y="3344506"/>
            <a:ext cx="817853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Buffering</a:t>
            </a:r>
            <a:endParaRPr lang="ko-KR" altLang="en-US" sz="1200" dirty="0" err="1" smtClean="0"/>
          </a:p>
        </p:txBody>
      </p:sp>
      <p:sp>
        <p:nvSpPr>
          <p:cNvPr id="38" name="TextBox 37"/>
          <p:cNvSpPr txBox="1"/>
          <p:nvPr/>
        </p:nvSpPr>
        <p:spPr>
          <a:xfrm>
            <a:off x="5718808" y="3344507"/>
            <a:ext cx="784190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Indexing</a:t>
            </a:r>
            <a:endParaRPr lang="ko-KR" altLang="en-US" sz="1200" dirty="0" err="1" smtClean="0"/>
          </a:p>
        </p:txBody>
      </p:sp>
      <p:cxnSp>
        <p:nvCxnSpPr>
          <p:cNvPr id="42" name="꺾인 연결선 41"/>
          <p:cNvCxnSpPr>
            <a:stCxn id="38" idx="3"/>
            <a:endCxn id="8" idx="1"/>
          </p:cNvCxnSpPr>
          <p:nvPr/>
        </p:nvCxnSpPr>
        <p:spPr>
          <a:xfrm flipV="1">
            <a:off x="6502998" y="2330878"/>
            <a:ext cx="1420557" cy="1152129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22200" y="3344505"/>
            <a:ext cx="61132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Direct</a:t>
            </a:r>
          </a:p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cxnSp>
        <p:nvCxnSpPr>
          <p:cNvPr id="46" name="꺾인 연결선 45"/>
          <p:cNvCxnSpPr>
            <a:stCxn id="62" idx="1"/>
            <a:endCxn id="8" idx="3"/>
          </p:cNvCxnSpPr>
          <p:nvPr/>
        </p:nvCxnSpPr>
        <p:spPr>
          <a:xfrm rot="10800000">
            <a:off x="8319661" y="2330879"/>
            <a:ext cx="702538" cy="69117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58395" y="1686323"/>
            <a:ext cx="52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0" name="TextBox 49"/>
          <p:cNvSpPr txBox="1"/>
          <p:nvPr/>
        </p:nvSpPr>
        <p:spPr>
          <a:xfrm>
            <a:off x="7815948" y="2008600"/>
            <a:ext cx="611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51" name="원통 50"/>
          <p:cNvSpPr/>
          <p:nvPr/>
        </p:nvSpPr>
        <p:spPr>
          <a:xfrm>
            <a:off x="6772115" y="6165304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76188" y="6198558"/>
            <a:ext cx="655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Haoop</a:t>
            </a:r>
            <a:endParaRPr lang="ko-KR" altLang="en-US" sz="1200" dirty="0" err="1" smtClean="0"/>
          </a:p>
        </p:txBody>
      </p:sp>
      <p:sp>
        <p:nvSpPr>
          <p:cNvPr id="53" name="원통 52"/>
          <p:cNvSpPr/>
          <p:nvPr/>
        </p:nvSpPr>
        <p:spPr>
          <a:xfrm>
            <a:off x="6772115" y="5729685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18155" y="5762939"/>
            <a:ext cx="572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Spark</a:t>
            </a:r>
            <a:endParaRPr lang="ko-KR" altLang="en-US" sz="1200" dirty="0" err="1" smtClean="0"/>
          </a:p>
        </p:txBody>
      </p:sp>
      <p:cxnSp>
        <p:nvCxnSpPr>
          <p:cNvPr id="55" name="꺾인 연결선 54"/>
          <p:cNvCxnSpPr>
            <a:stCxn id="54" idx="0"/>
            <a:endCxn id="26" idx="1"/>
          </p:cNvCxnSpPr>
          <p:nvPr/>
        </p:nvCxnSpPr>
        <p:spPr>
          <a:xfrm rot="5400000" flipH="1" flipV="1">
            <a:off x="6922729" y="4762113"/>
            <a:ext cx="1282260" cy="719392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808681" y="5459169"/>
            <a:ext cx="1038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Customized</a:t>
            </a:r>
          </a:p>
          <a:p>
            <a:pPr algn="ctr"/>
            <a:r>
              <a:rPr lang="en-US" altLang="ko-KR" sz="1200" b="1" smtClean="0"/>
              <a:t>UI</a:t>
            </a:r>
            <a:endParaRPr lang="ko-KR" altLang="en-US" sz="1200" b="1" dirty="0" err="1" smtClean="0"/>
          </a:p>
        </p:txBody>
      </p:sp>
      <p:cxnSp>
        <p:nvCxnSpPr>
          <p:cNvPr id="60" name="꺾인 연결선 59"/>
          <p:cNvCxnSpPr>
            <a:stCxn id="38" idx="3"/>
            <a:endCxn id="45" idx="1"/>
          </p:cNvCxnSpPr>
          <p:nvPr/>
        </p:nvCxnSpPr>
        <p:spPr>
          <a:xfrm>
            <a:off x="6502998" y="3483007"/>
            <a:ext cx="2519202" cy="92331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22199" y="2883549"/>
            <a:ext cx="61132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3690745" y="3958308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rok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972780" y="4030367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69" name="TextBox 68"/>
          <p:cNvSpPr txBox="1"/>
          <p:nvPr/>
        </p:nvSpPr>
        <p:spPr>
          <a:xfrm>
            <a:off x="4239107" y="4030367"/>
            <a:ext cx="47320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json</a:t>
            </a:r>
            <a:endParaRPr lang="ko-KR" altLang="en-US" sz="1200" dirty="0" err="1" smtClean="0"/>
          </a:p>
        </p:txBody>
      </p:sp>
      <p:cxnSp>
        <p:nvCxnSpPr>
          <p:cNvPr id="71" name="직선 화살표 연결선 70"/>
          <p:cNvCxnSpPr>
            <a:stCxn id="68" idx="3"/>
            <a:endCxn id="69" idx="1"/>
          </p:cNvCxnSpPr>
          <p:nvPr/>
        </p:nvCxnSpPr>
        <p:spPr>
          <a:xfrm>
            <a:off x="3766588" y="4168867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972780" y="4483120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76" name="TextBox 75"/>
          <p:cNvSpPr txBox="1"/>
          <p:nvPr/>
        </p:nvSpPr>
        <p:spPr>
          <a:xfrm>
            <a:off x="4239107" y="4483120"/>
            <a:ext cx="40908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log</a:t>
            </a:r>
            <a:endParaRPr lang="ko-KR" altLang="en-US" sz="1200" dirty="0" err="1" smtClean="0"/>
          </a:p>
        </p:txBody>
      </p:sp>
      <p:cxnSp>
        <p:nvCxnSpPr>
          <p:cNvPr id="77" name="직선 화살표 연결선 76"/>
          <p:cNvCxnSpPr>
            <a:stCxn id="74" idx="3"/>
            <a:endCxn id="76" idx="1"/>
          </p:cNvCxnSpPr>
          <p:nvPr/>
        </p:nvCxnSpPr>
        <p:spPr>
          <a:xfrm>
            <a:off x="3766588" y="4621620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3713229" y="4751700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eoip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</a:rPr>
              <a:t>a</a:t>
            </a:r>
            <a:r>
              <a:rPr lang="en-US" altLang="ko-KR" sz="900" smtClean="0">
                <a:solidFill>
                  <a:schemeClr val="tx1"/>
                </a:solidFill>
              </a:rPr>
              <a:t>dd geoip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067" y="5084040"/>
            <a:ext cx="823347" cy="1186992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4475710" y="6370313"/>
            <a:ext cx="731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ordered</a:t>
            </a:r>
            <a:endParaRPr lang="ko-KR" altLang="en-US" sz="1200" dirty="0" err="1" smtClean="0"/>
          </a:p>
        </p:txBody>
      </p:sp>
      <p:sp>
        <p:nvSpPr>
          <p:cNvPr id="83" name="TextBox 82"/>
          <p:cNvSpPr txBox="1"/>
          <p:nvPr/>
        </p:nvSpPr>
        <p:spPr>
          <a:xfrm>
            <a:off x="4257798" y="2808635"/>
            <a:ext cx="1059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elasticsearch</a:t>
            </a:r>
            <a:endParaRPr lang="en-US" altLang="ko-KR" sz="1200" dirty="0" smtClean="0"/>
          </a:p>
          <a:p>
            <a:r>
              <a:rPr lang="en-US" altLang="ko-KR" sz="1200" dirty="0" smtClean="0"/>
              <a:t>Where?</a:t>
            </a:r>
            <a:endParaRPr lang="ko-KR" altLang="en-US" sz="1200" dirty="0" err="1" smtClean="0"/>
          </a:p>
        </p:txBody>
      </p:sp>
      <p:sp>
        <p:nvSpPr>
          <p:cNvPr id="56" name="제목 11"/>
          <p:cNvSpPr txBox="1">
            <a:spLocks/>
          </p:cNvSpPr>
          <p:nvPr/>
        </p:nvSpPr>
        <p:spPr>
          <a:xfrm>
            <a:off x="1624012" y="18864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Data Pipeline(I)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63278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38067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25108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923555" y="1556792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129806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502" y="576082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Beat</a:t>
            </a:r>
            <a:endParaRPr lang="ko-KR" altLang="en-US" sz="1200" b="1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725966" y="1736812"/>
            <a:ext cx="62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File</a:t>
            </a:r>
          </a:p>
          <a:p>
            <a:r>
              <a:rPr lang="en-US" altLang="ko-KR" sz="1200" smtClean="0"/>
              <a:t>Top</a:t>
            </a:r>
          </a:p>
          <a:p>
            <a:r>
              <a:rPr lang="en-US" altLang="ko-KR" sz="1200" smtClean="0"/>
              <a:t>Packet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0967" y="3681028"/>
            <a:ext cx="9380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MySQL</a:t>
            </a:r>
          </a:p>
          <a:p>
            <a:r>
              <a:rPr lang="en-US" altLang="ko-KR" sz="1200" smtClean="0"/>
              <a:t>Twitter</a:t>
            </a:r>
          </a:p>
          <a:p>
            <a:r>
              <a:rPr lang="en-US" altLang="ko-KR" sz="1200" smtClean="0"/>
              <a:t>Redis</a:t>
            </a:r>
          </a:p>
          <a:p>
            <a:r>
              <a:rPr lang="en-US" altLang="ko-KR" sz="1200" smtClean="0"/>
              <a:t>MongoDB</a:t>
            </a:r>
          </a:p>
          <a:p>
            <a:r>
              <a:rPr lang="en-US" altLang="ko-KR" sz="1200" smtClean="0"/>
              <a:t>Memcache</a:t>
            </a:r>
          </a:p>
          <a:p>
            <a:r>
              <a:rPr lang="en-US" altLang="ko-KR" sz="1200" smtClean="0"/>
              <a:t>DNS</a:t>
            </a:r>
          </a:p>
          <a:p>
            <a:r>
              <a:rPr lang="en-US" altLang="ko-KR" sz="1200" smtClean="0"/>
              <a:t>ICMP</a:t>
            </a:r>
            <a:endParaRPr lang="ko-KR" altLang="en-US" sz="12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2460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18" name="TextBox 17"/>
          <p:cNvSpPr txBox="1"/>
          <p:nvPr/>
        </p:nvSpPr>
        <p:spPr>
          <a:xfrm>
            <a:off x="1235141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2907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5569549" y="5760821"/>
            <a:ext cx="110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Elasticsearch</a:t>
            </a:r>
            <a:endParaRPr lang="ko-KR" altLang="en-US" sz="1200" b="1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7781708" y="3114035"/>
            <a:ext cx="679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Kibana</a:t>
            </a:r>
            <a:endParaRPr lang="ko-KR" altLang="en-US" sz="1200" b="1" dirty="0" err="1" smtClean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923555" y="3706593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55161" y="5317447"/>
            <a:ext cx="732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Zepplin</a:t>
            </a:r>
            <a:endParaRPr lang="ko-KR" altLang="en-US" sz="1200" b="1" dirty="0" err="1" smtClean="0"/>
          </a:p>
        </p:txBody>
      </p:sp>
      <p:cxnSp>
        <p:nvCxnSpPr>
          <p:cNvPr id="29" name="직선 화살표 연결선 28"/>
          <p:cNvCxnSpPr>
            <a:stCxn id="18" idx="3"/>
            <a:endCxn id="20" idx="1"/>
          </p:cNvCxnSpPr>
          <p:nvPr/>
        </p:nvCxnSpPr>
        <p:spPr>
          <a:xfrm>
            <a:off x="1916738" y="3483007"/>
            <a:ext cx="19102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3"/>
            <a:endCxn id="38" idx="1"/>
          </p:cNvCxnSpPr>
          <p:nvPr/>
        </p:nvCxnSpPr>
        <p:spPr>
          <a:xfrm>
            <a:off x="3913086" y="3483007"/>
            <a:ext cx="180572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4132364" y="1556792"/>
            <a:ext cx="817853" cy="4481028"/>
            <a:chOff x="2099489" y="1556792"/>
            <a:chExt cx="817853" cy="4481028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2310362" y="1556792"/>
              <a:ext cx="396106" cy="385242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11347" y="5760821"/>
              <a:ext cx="5941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smtClean="0"/>
                <a:t>Kafka</a:t>
              </a:r>
              <a:endParaRPr lang="ko-KR" altLang="en-US" sz="1200" b="1" dirty="0" err="1" smtClean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99489" y="3344506"/>
              <a:ext cx="81785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smtClean="0"/>
                <a:t>Buffering</a:t>
              </a:r>
              <a:endParaRPr lang="ko-KR" altLang="en-US" sz="1200" dirty="0" err="1" smtClean="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718808" y="3344507"/>
            <a:ext cx="784190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Indexing</a:t>
            </a:r>
            <a:endParaRPr lang="ko-KR" altLang="en-US" sz="1200" dirty="0" err="1" smtClean="0"/>
          </a:p>
        </p:txBody>
      </p:sp>
      <p:cxnSp>
        <p:nvCxnSpPr>
          <p:cNvPr id="42" name="꺾인 연결선 41"/>
          <p:cNvCxnSpPr>
            <a:stCxn id="38" idx="3"/>
            <a:endCxn id="8" idx="1"/>
          </p:cNvCxnSpPr>
          <p:nvPr/>
        </p:nvCxnSpPr>
        <p:spPr>
          <a:xfrm flipV="1">
            <a:off x="6502998" y="2330878"/>
            <a:ext cx="1420557" cy="1152129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22200" y="3344505"/>
            <a:ext cx="61132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Direct</a:t>
            </a:r>
          </a:p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cxnSp>
        <p:nvCxnSpPr>
          <p:cNvPr id="46" name="꺾인 연결선 45"/>
          <p:cNvCxnSpPr>
            <a:stCxn id="62" idx="1"/>
            <a:endCxn id="8" idx="3"/>
          </p:cNvCxnSpPr>
          <p:nvPr/>
        </p:nvCxnSpPr>
        <p:spPr>
          <a:xfrm rot="10800000">
            <a:off x="8319661" y="2330879"/>
            <a:ext cx="702538" cy="69117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58395" y="1686323"/>
            <a:ext cx="52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0" name="TextBox 49"/>
          <p:cNvSpPr txBox="1"/>
          <p:nvPr/>
        </p:nvSpPr>
        <p:spPr>
          <a:xfrm>
            <a:off x="7815948" y="2008600"/>
            <a:ext cx="611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51" name="원통 50"/>
          <p:cNvSpPr/>
          <p:nvPr/>
        </p:nvSpPr>
        <p:spPr>
          <a:xfrm>
            <a:off x="6772115" y="6165304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76188" y="6198558"/>
            <a:ext cx="655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Haoop</a:t>
            </a:r>
            <a:endParaRPr lang="ko-KR" altLang="en-US" sz="1200" dirty="0" err="1" smtClean="0"/>
          </a:p>
        </p:txBody>
      </p:sp>
      <p:sp>
        <p:nvSpPr>
          <p:cNvPr id="53" name="원통 52"/>
          <p:cNvSpPr/>
          <p:nvPr/>
        </p:nvSpPr>
        <p:spPr>
          <a:xfrm>
            <a:off x="6772115" y="5729685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18155" y="5762939"/>
            <a:ext cx="572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Spark</a:t>
            </a:r>
            <a:endParaRPr lang="ko-KR" altLang="en-US" sz="1200" dirty="0" err="1" smtClean="0"/>
          </a:p>
        </p:txBody>
      </p:sp>
      <p:cxnSp>
        <p:nvCxnSpPr>
          <p:cNvPr id="55" name="꺾인 연결선 54"/>
          <p:cNvCxnSpPr>
            <a:stCxn id="54" idx="0"/>
            <a:endCxn id="26" idx="1"/>
          </p:cNvCxnSpPr>
          <p:nvPr/>
        </p:nvCxnSpPr>
        <p:spPr>
          <a:xfrm rot="5400000" flipH="1" flipV="1">
            <a:off x="6922729" y="4762113"/>
            <a:ext cx="1282260" cy="719392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808681" y="5459169"/>
            <a:ext cx="1038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Customized</a:t>
            </a:r>
          </a:p>
          <a:p>
            <a:pPr algn="ctr"/>
            <a:r>
              <a:rPr lang="en-US" altLang="ko-KR" sz="1200" b="1" smtClean="0"/>
              <a:t>UI</a:t>
            </a:r>
            <a:endParaRPr lang="ko-KR" altLang="en-US" sz="1200" b="1" dirty="0" err="1" smtClean="0"/>
          </a:p>
        </p:txBody>
      </p:sp>
      <p:cxnSp>
        <p:nvCxnSpPr>
          <p:cNvPr id="60" name="꺾인 연결선 59"/>
          <p:cNvCxnSpPr>
            <a:stCxn id="38" idx="3"/>
            <a:endCxn id="45" idx="1"/>
          </p:cNvCxnSpPr>
          <p:nvPr/>
        </p:nvCxnSpPr>
        <p:spPr>
          <a:xfrm>
            <a:off x="6502998" y="3483007"/>
            <a:ext cx="2519202" cy="92331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22199" y="2883549"/>
            <a:ext cx="61132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755596" y="1556792"/>
            <a:ext cx="396106" cy="38524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38311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2107758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3231489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2690436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2650831" y="3958308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rok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32866" y="4030367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69" name="TextBox 68"/>
          <p:cNvSpPr txBox="1"/>
          <p:nvPr/>
        </p:nvSpPr>
        <p:spPr>
          <a:xfrm>
            <a:off x="3199193" y="4030367"/>
            <a:ext cx="47320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json</a:t>
            </a:r>
            <a:endParaRPr lang="ko-KR" altLang="en-US" sz="1200" dirty="0" err="1" smtClean="0"/>
          </a:p>
        </p:txBody>
      </p:sp>
      <p:cxnSp>
        <p:nvCxnSpPr>
          <p:cNvPr id="71" name="직선 화살표 연결선 70"/>
          <p:cNvCxnSpPr>
            <a:stCxn id="68" idx="3"/>
            <a:endCxn id="69" idx="1"/>
          </p:cNvCxnSpPr>
          <p:nvPr/>
        </p:nvCxnSpPr>
        <p:spPr>
          <a:xfrm>
            <a:off x="2726674" y="4168867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932866" y="4483120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76" name="TextBox 75"/>
          <p:cNvSpPr txBox="1"/>
          <p:nvPr/>
        </p:nvSpPr>
        <p:spPr>
          <a:xfrm>
            <a:off x="3199193" y="4483120"/>
            <a:ext cx="40908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log</a:t>
            </a:r>
            <a:endParaRPr lang="ko-KR" altLang="en-US" sz="1200" dirty="0" err="1" smtClean="0"/>
          </a:p>
        </p:txBody>
      </p:sp>
      <p:cxnSp>
        <p:nvCxnSpPr>
          <p:cNvPr id="77" name="직선 화살표 연결선 76"/>
          <p:cNvCxnSpPr>
            <a:stCxn id="74" idx="3"/>
            <a:endCxn id="76" idx="1"/>
          </p:cNvCxnSpPr>
          <p:nvPr/>
        </p:nvCxnSpPr>
        <p:spPr>
          <a:xfrm>
            <a:off x="2726674" y="4621620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2673315" y="4751700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eoip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</a:rPr>
              <a:t>a</a:t>
            </a:r>
            <a:r>
              <a:rPr lang="en-US" altLang="ko-KR" sz="900" smtClean="0">
                <a:solidFill>
                  <a:schemeClr val="tx1"/>
                </a:solidFill>
              </a:rPr>
              <a:t>dd geoip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153" y="5084040"/>
            <a:ext cx="823347" cy="1186992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3435796" y="6370313"/>
            <a:ext cx="731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ordered</a:t>
            </a:r>
            <a:endParaRPr lang="ko-KR" altLang="en-US" sz="1200" dirty="0" err="1" smtClean="0"/>
          </a:p>
        </p:txBody>
      </p:sp>
      <p:sp>
        <p:nvSpPr>
          <p:cNvPr id="83" name="TextBox 82"/>
          <p:cNvSpPr txBox="1"/>
          <p:nvPr/>
        </p:nvSpPr>
        <p:spPr>
          <a:xfrm>
            <a:off x="3217884" y="2808635"/>
            <a:ext cx="1059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elasticsearch</a:t>
            </a:r>
            <a:endParaRPr lang="en-US" altLang="ko-KR" sz="1200" dirty="0" smtClean="0"/>
          </a:p>
          <a:p>
            <a:r>
              <a:rPr lang="en-US" altLang="ko-KR" sz="1200" dirty="0" smtClean="0"/>
              <a:t>Where?</a:t>
            </a:r>
            <a:endParaRPr lang="ko-KR" altLang="en-US" sz="1200" dirty="0" err="1" smtClean="0"/>
          </a:p>
        </p:txBody>
      </p:sp>
      <p:sp>
        <p:nvSpPr>
          <p:cNvPr id="5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Data Pipeline(II)</a:t>
            </a:r>
            <a:endParaRPr lang="ko-KR" altLang="en-US" sz="4000" b="1" i="1" dirty="0"/>
          </a:p>
        </p:txBody>
      </p:sp>
      <p:sp>
        <p:nvSpPr>
          <p:cNvPr id="57" name="모서리가 둥근 직사각형 3"/>
          <p:cNvSpPr/>
          <p:nvPr/>
        </p:nvSpPr>
        <p:spPr>
          <a:xfrm>
            <a:off x="5080335" y="1556792"/>
            <a:ext cx="396106" cy="38524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863050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57989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Index to Document?</a:t>
            </a:r>
          </a:p>
          <a:p>
            <a:r>
              <a:rPr lang="en-US" altLang="ko-KR" sz="2400" i="1" dirty="0"/>
              <a:t>(</a:t>
            </a:r>
            <a:r>
              <a:rPr lang="en-US" altLang="ko-KR" sz="2400" i="1" dirty="0" smtClean="0"/>
              <a:t>The Structure)</a:t>
            </a:r>
            <a:endParaRPr lang="ko-KR" altLang="en-US" sz="2400" i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523360" y="1520788"/>
            <a:ext cx="3463524" cy="107965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</a:rPr>
              <a:t>Index (logical namespace)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638512" y="2031854"/>
            <a:ext cx="1523991" cy="49704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Shard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Sub divided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smtClean="0">
                <a:solidFill>
                  <a:schemeClr val="tx1"/>
                </a:solidFill>
              </a:rPr>
              <a:t>index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330700" y="2026311"/>
            <a:ext cx="1523991" cy="49704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Shard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Sub divided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smtClean="0">
                <a:solidFill>
                  <a:schemeClr val="tx1"/>
                </a:solidFill>
              </a:rPr>
              <a:t>index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464" y="1922117"/>
            <a:ext cx="52610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b="1" i="1" smtClean="0"/>
              <a:t>Data</a:t>
            </a:r>
            <a:endParaRPr lang="ko-KR" altLang="en-US" sz="1200" b="1" i="1" dirty="0" err="1" smtClean="0"/>
          </a:p>
        </p:txBody>
      </p:sp>
      <p:cxnSp>
        <p:nvCxnSpPr>
          <p:cNvPr id="14" name="직선 화살표 연결선 13"/>
          <p:cNvCxnSpPr>
            <a:stCxn id="12" idx="3"/>
            <a:endCxn id="7" idx="1"/>
          </p:cNvCxnSpPr>
          <p:nvPr/>
        </p:nvCxnSpPr>
        <p:spPr>
          <a:xfrm>
            <a:off x="654570" y="2060617"/>
            <a:ext cx="8687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00512" y="1811261"/>
            <a:ext cx="530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store</a:t>
            </a:r>
            <a:endParaRPr lang="ko-KR" altLang="en-US" sz="1200" dirty="0" err="1" smtClean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69017" y="2739732"/>
            <a:ext cx="3463524" cy="202141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Type (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name+mapping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: a same data structure for documents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: similar concept of a table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: 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mapping(database schema)</a:t>
            </a:r>
            <a:r>
              <a:rPr lang="en-US" altLang="ko-KR" sz="1200" dirty="0" smtClean="0">
                <a:solidFill>
                  <a:schemeClr val="bg1"/>
                </a:solidFill>
              </a:rPr>
              <a:t> or  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 schema definition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* It is referenced by ES to know the schema of index by mapping</a:t>
            </a:r>
          </a:p>
        </p:txBody>
      </p:sp>
      <p:cxnSp>
        <p:nvCxnSpPr>
          <p:cNvPr id="22" name="꺾인 연결선 21"/>
          <p:cNvCxnSpPr>
            <a:stCxn id="7" idx="2"/>
            <a:endCxn id="20" idx="1"/>
          </p:cNvCxnSpPr>
          <p:nvPr/>
        </p:nvCxnSpPr>
        <p:spPr>
          <a:xfrm rot="16200000" flipH="1">
            <a:off x="2787072" y="3068494"/>
            <a:ext cx="1149995" cy="213895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79438" y="3068960"/>
            <a:ext cx="2762094" cy="135370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/>
                </a:solidFill>
              </a:rPr>
              <a:t>※ 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Mapping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(=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schema definition=data structure</a:t>
            </a:r>
            <a:r>
              <a:rPr lang="en-US" altLang="ko-KR" sz="105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describes the fields and properties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that documents of that type may have.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it tells ES how the data in each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document should be indexed</a:t>
            </a:r>
            <a:endParaRPr lang="ko-KR" altLang="en-US" sz="1050" u="sng" dirty="0" smtClean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410159" y="4931185"/>
            <a:ext cx="4284475" cy="137813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</a:rPr>
              <a:t>Documents (=JSON Objects)</a:t>
            </a:r>
          </a:p>
          <a:p>
            <a:pPr algn="ctr"/>
            <a:endParaRPr lang="en-US" altLang="ko-KR" sz="1400" b="1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: data + metadata(info about the document)</a:t>
            </a:r>
          </a:p>
          <a:p>
            <a:pPr marL="285750" indent="-285750">
              <a:buFontTx/>
              <a:buChar char="-"/>
            </a:pPr>
            <a:r>
              <a:rPr lang="en-US" altLang="ko-KR" sz="1100" smtClean="0">
                <a:solidFill>
                  <a:schemeClr val="bg1"/>
                </a:solidFill>
              </a:rPr>
              <a:t>Data : just data</a:t>
            </a:r>
          </a:p>
          <a:p>
            <a:pPr marL="285750" indent="-285750">
              <a:buFontTx/>
              <a:buChar char="-"/>
            </a:pPr>
            <a:r>
              <a:rPr lang="en-US" altLang="ko-KR" sz="1100" smtClean="0">
                <a:solidFill>
                  <a:schemeClr val="bg1"/>
                </a:solidFill>
              </a:rPr>
              <a:t>Metadata : composed of three elements (index,type, id)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: unique key = idx+type+id or user generated id</a:t>
            </a:r>
          </a:p>
        </p:txBody>
      </p:sp>
      <p:cxnSp>
        <p:nvCxnSpPr>
          <p:cNvPr id="27" name="꺾인 연결선 26"/>
          <p:cNvCxnSpPr>
            <a:stCxn id="20" idx="2"/>
            <a:endCxn id="26" idx="1"/>
          </p:cNvCxnSpPr>
          <p:nvPr/>
        </p:nvCxnSpPr>
        <p:spPr>
          <a:xfrm rot="16200000" flipH="1">
            <a:off x="4875917" y="5086010"/>
            <a:ext cx="859105" cy="209380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/>
          <p:cNvCxnSpPr/>
          <p:nvPr/>
        </p:nvCxnSpPr>
        <p:spPr>
          <a:xfrm flipH="1">
            <a:off x="636937" y="5890938"/>
            <a:ext cx="477322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05698" y="5873156"/>
            <a:ext cx="1256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queried served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54509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199680" y="2474416"/>
            <a:ext cx="1818202" cy="183715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template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2023" y="1091312"/>
            <a:ext cx="8330637" cy="101377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Is the process of defining how a document, and the </a:t>
            </a:r>
            <a:r>
              <a:rPr lang="en-US" altLang="ko-KR" sz="1400" dirty="0" smtClean="0">
                <a:solidFill>
                  <a:schemeClr val="tx1"/>
                </a:solidFill>
              </a:rPr>
              <a:t>field contains, </a:t>
            </a:r>
            <a:r>
              <a:rPr lang="en-US" altLang="ko-KR" sz="1400" dirty="0" smtClean="0">
                <a:solidFill>
                  <a:schemeClr val="tx1"/>
                </a:solidFill>
              </a:rPr>
              <a:t>are stored and indexed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Which string fields should be treated as full text fields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Which fields contain numbers, dates, geolocation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Custom rules to control the mapping for dynamically added fields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00472" y="3106139"/>
            <a:ext cx="828092" cy="3576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52599" y="2996952"/>
            <a:ext cx="1736163" cy="5760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Mapping Types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04828" y="2996952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Meta-fields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04828" y="3564336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Fields or 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404828" y="5843419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4" idx="3"/>
          </p:cNvCxnSpPr>
          <p:nvPr/>
        </p:nvCxnSpPr>
        <p:spPr>
          <a:xfrm>
            <a:off x="1028564" y="3284984"/>
            <a:ext cx="17111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3"/>
            <a:endCxn id="20" idx="1"/>
          </p:cNvCxnSpPr>
          <p:nvPr/>
        </p:nvCxnSpPr>
        <p:spPr>
          <a:xfrm flipV="1">
            <a:off x="3088762" y="3176972"/>
            <a:ext cx="316066" cy="1080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8" idx="3"/>
            <a:endCxn id="21" idx="1"/>
          </p:cNvCxnSpPr>
          <p:nvPr/>
        </p:nvCxnSpPr>
        <p:spPr>
          <a:xfrm>
            <a:off x="3088762" y="3284984"/>
            <a:ext cx="316066" cy="45937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8" idx="3"/>
            <a:endCxn id="22" idx="0"/>
          </p:cNvCxnSpPr>
          <p:nvPr/>
        </p:nvCxnSpPr>
        <p:spPr>
          <a:xfrm>
            <a:off x="3088762" y="3284984"/>
            <a:ext cx="1072150" cy="255843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87877" y="3008843"/>
            <a:ext cx="2261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_index, _type, _id and _source</a:t>
            </a:r>
            <a:endParaRPr lang="ko-KR" altLang="en-US" sz="1200" dirty="0" err="1" smtClean="0"/>
          </a:p>
        </p:txBody>
      </p:sp>
      <p:sp>
        <p:nvSpPr>
          <p:cNvPr id="35" name="TextBox 34"/>
          <p:cNvSpPr txBox="1"/>
          <p:nvPr/>
        </p:nvSpPr>
        <p:spPr>
          <a:xfrm>
            <a:off x="5036356" y="3332507"/>
            <a:ext cx="382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each mapping contains, a list of fields or properties</a:t>
            </a:r>
          </a:p>
          <a:p>
            <a:r>
              <a:rPr lang="en-US" altLang="ko-KR" sz="1200" dirty="0" smtClean="0"/>
              <a:t>e.g.) user type: title, name, age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blog type: title, body, user_id, created</a:t>
            </a:r>
            <a:endParaRPr lang="ko-KR" altLang="en-US" sz="1200" dirty="0" err="1" smtClean="0"/>
          </a:p>
        </p:txBody>
      </p:sp>
      <p:sp>
        <p:nvSpPr>
          <p:cNvPr id="37" name="직사각형 36"/>
          <p:cNvSpPr/>
          <p:nvPr/>
        </p:nvSpPr>
        <p:spPr>
          <a:xfrm>
            <a:off x="5036356" y="4286897"/>
            <a:ext cx="4711130" cy="1445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Text, keyword, date, long, double, Boolean,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ip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Object(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json</a:t>
            </a:r>
            <a:r>
              <a:rPr lang="en-US" altLang="ko-KR" sz="1200" dirty="0" smtClean="0">
                <a:solidFill>
                  <a:schemeClr val="tx1"/>
                </a:solidFill>
              </a:rPr>
              <a:t>)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geo_point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geo_shape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String type: could be indexed as a text field for full-text search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Keyword type: for sorting or aggregation</a:t>
            </a:r>
          </a:p>
          <a:p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Only string type can be analyzed (standard analyzer)</a:t>
            </a:r>
          </a:p>
          <a:p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6541" y="4474071"/>
            <a:ext cx="210351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Index have mapping types</a:t>
            </a:r>
          </a:p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set how the documents will be indexed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721" y="2817699"/>
            <a:ext cx="2424991" cy="3621426"/>
          </a:xfrm>
          <a:prstGeom prst="rect">
            <a:avLst/>
          </a:prstGeom>
        </p:spPr>
      </p:pic>
      <p:sp>
        <p:nvSpPr>
          <p:cNvPr id="19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Mapping</a:t>
            </a:r>
            <a:endParaRPr lang="ko-KR" altLang="en-US" sz="4000" b="1" i="1" dirty="0"/>
          </a:p>
        </p:txBody>
      </p:sp>
      <p:sp>
        <p:nvSpPr>
          <p:cNvPr id="25" name="직사각형 17"/>
          <p:cNvSpPr/>
          <p:nvPr/>
        </p:nvSpPr>
        <p:spPr>
          <a:xfrm>
            <a:off x="1352600" y="3741565"/>
            <a:ext cx="1512168" cy="3447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Settings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55695" y="2817699"/>
            <a:ext cx="4027455" cy="2123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It is a process to map data to type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Date fields -&gt; dates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Numeric fields -&gt; numbers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String fields -&gt; full-text or exact-value strings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Boolean fields -&gt; Boolean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Floating-point -&gt; float, double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Whole number -&gt; byte, short, integer, long</a:t>
            </a:r>
          </a:p>
          <a:p>
            <a:endParaRPr lang="en-US" altLang="ko-KR" sz="1200" dirty="0" err="1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* reason? : to make 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elasticsearch</a:t>
            </a:r>
            <a:r>
              <a:rPr lang="en-US" altLang="ko-KR" sz="1200" dirty="0" smtClean="0">
                <a:solidFill>
                  <a:schemeClr val="bg1"/>
                </a:solidFill>
              </a:rPr>
              <a:t> know that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what type of data each field contains.</a:t>
            </a:r>
          </a:p>
        </p:txBody>
      </p:sp>
    </p:spTree>
    <p:extLst>
      <p:ext uri="{BB962C8B-B14F-4D97-AF65-F5344CB8AC3E}">
        <p14:creationId xmlns:p14="http://schemas.microsoft.com/office/powerpoint/2010/main" val="204362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Mapping </a:t>
            </a:r>
            <a:r>
              <a:rPr lang="en-US" altLang="ko-KR" sz="4000" i="1" dirty="0" smtClean="0"/>
              <a:t>(type)</a:t>
            </a:r>
            <a:endParaRPr lang="ko-KR" altLang="en-US" sz="40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844744"/>
              </p:ext>
            </p:extLst>
          </p:nvPr>
        </p:nvGraphicFramePr>
        <p:xfrm>
          <a:off x="1424608" y="1700808"/>
          <a:ext cx="7056785" cy="39387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9046"/>
                <a:gridCol w="1668509"/>
                <a:gridCol w="2289615"/>
                <a:gridCol w="2289615"/>
              </a:tblGrid>
              <a:tr h="51485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Field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type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analyzer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Full-text search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sz="1200" dirty="0" smtClean="0"/>
                        <a:t>Standard, </a:t>
                      </a:r>
                      <a:r>
                        <a:rPr lang="en-US" sz="1200" dirty="0" err="1" smtClean="0"/>
                        <a:t>english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french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keyword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Sorting or aggregation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long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double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json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(object, nested)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geo_point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, 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geo_shape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741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38739" y="3573016"/>
            <a:ext cx="8208912" cy="212829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38739" y="2502141"/>
            <a:ext cx="4788532" cy="9121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i="1" smtClean="0">
                <a:solidFill>
                  <a:schemeClr val="bg1"/>
                </a:solidFill>
              </a:rPr>
              <a:t>Analysis</a:t>
            </a:r>
            <a:endParaRPr lang="ko-KR" altLang="en-US" sz="1400" b="1" i="1" dirty="0" smtClean="0">
              <a:solidFill>
                <a:schemeClr val="bg1"/>
              </a:solidFill>
            </a:endParaRPr>
          </a:p>
        </p:txBody>
      </p:sp>
      <p:sp>
        <p:nvSpPr>
          <p:cNvPr id="5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What is Analysis?</a:t>
            </a:r>
            <a:endParaRPr lang="ko-KR" altLang="en-US" sz="4000" b="1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4920" y="1016732"/>
            <a:ext cx="8516551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 smtClean="0"/>
              <a:t>Combinated</a:t>
            </a:r>
            <a:r>
              <a:rPr lang="en-US" altLang="ko-KR" sz="1400" dirty="0" smtClean="0"/>
              <a:t> Processes (Normalization + Tokenization)</a:t>
            </a:r>
          </a:p>
          <a:p>
            <a:pPr>
              <a:lnSpc>
                <a:spcPct val="150000"/>
              </a:lnSpc>
            </a:pPr>
            <a:r>
              <a:rPr lang="en-US" altLang="ko-KR" sz="1400" u="sng" dirty="0" smtClean="0"/>
              <a:t>※ Purpose: is </a:t>
            </a:r>
            <a:r>
              <a:rPr lang="en-US" altLang="ko-KR" sz="1400" b="1" u="sng" dirty="0" smtClean="0"/>
              <a:t>1)to make a highly efficient inverted index  2) for making a query </a:t>
            </a:r>
            <a:r>
              <a:rPr lang="en-US" altLang="ko-KR" sz="1400" b="1" u="sng" dirty="0" smtClean="0"/>
              <a:t>precisely</a:t>
            </a:r>
            <a:endParaRPr lang="en-US" altLang="ko-KR" sz="1400" dirty="0" smtClean="0"/>
          </a:p>
          <a:p>
            <a:r>
              <a:rPr lang="en-US" altLang="ko-KR" sz="1400" dirty="0" smtClean="0"/>
              <a:t>What is normalization? Lowercased word, a word be stemmed, </a:t>
            </a:r>
            <a:r>
              <a:rPr lang="en-US" altLang="ko-KR" sz="1400" dirty="0" err="1" smtClean="0"/>
              <a:t>synonymes</a:t>
            </a:r>
            <a:r>
              <a:rPr lang="en-US" altLang="ko-KR" sz="1400" dirty="0" smtClean="0"/>
              <a:t> of word</a:t>
            </a:r>
          </a:p>
          <a:p>
            <a:r>
              <a:rPr lang="en-US" altLang="ko-KR" sz="1400" dirty="0" smtClean="0"/>
              <a:t>What is tokenization?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1378799" y="2622155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normalization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323015" y="2622155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tokenization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7908" y="3646175"/>
            <a:ext cx="974947" cy="27699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By analyzer</a:t>
            </a:r>
            <a:endParaRPr lang="ko-KR" altLang="en-US" sz="1200" dirty="0" err="1" smtClean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26212" y="3961226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Character filters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326212" y="4506815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tokenizers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326212" y="5052392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 filters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1395381" y="3414243"/>
            <a:ext cx="1" cy="15911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오른쪽 중괄호 34"/>
          <p:cNvSpPr/>
          <p:nvPr/>
        </p:nvSpPr>
        <p:spPr>
          <a:xfrm>
            <a:off x="3215003" y="3961226"/>
            <a:ext cx="326874" cy="1497078"/>
          </a:xfrm>
          <a:prstGeom prst="righ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644357" y="4311438"/>
            <a:ext cx="1786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Can be combined</a:t>
            </a:r>
          </a:p>
          <a:p>
            <a:r>
              <a:rPr lang="en-US" altLang="ko-KR" sz="1200" dirty="0"/>
              <a:t>t</a:t>
            </a:r>
            <a:r>
              <a:rPr lang="en-US" altLang="ko-KR" sz="1200" dirty="0" smtClean="0"/>
              <a:t>o create custom analyzers </a:t>
            </a:r>
            <a:r>
              <a:rPr lang="en-US" altLang="ko-KR" sz="1200" dirty="0" smtClean="0"/>
              <a:t>suitable </a:t>
            </a:r>
            <a:r>
              <a:rPr lang="en-US" altLang="ko-KR" sz="1200" dirty="0" smtClean="0"/>
              <a:t>for different purposes</a:t>
            </a:r>
            <a:endParaRPr lang="ko-KR" altLang="en-US" sz="1200" dirty="0" err="1" smtClean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5627270" y="3747785"/>
            <a:ext cx="3289043" cy="1803970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Build-in analyzer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standard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 (</a:t>
            </a:r>
            <a:r>
              <a:rPr lang="en-US" altLang="ko-KR" sz="1200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by default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  -&gt; Mapping is followed by standard 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simple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whitespace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language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2098085" y="6038239"/>
            <a:ext cx="56538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통 39"/>
          <p:cNvSpPr/>
          <p:nvPr/>
        </p:nvSpPr>
        <p:spPr>
          <a:xfrm rot="5400000">
            <a:off x="3124993" y="5408169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94079" y="5899738"/>
            <a:ext cx="657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fulltext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42" name="원통 41"/>
          <p:cNvSpPr/>
          <p:nvPr/>
        </p:nvSpPr>
        <p:spPr>
          <a:xfrm rot="5400000">
            <a:off x="4673165" y="5408169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66087" y="5899739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terms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44" name="원통 43"/>
          <p:cNvSpPr/>
          <p:nvPr/>
        </p:nvSpPr>
        <p:spPr>
          <a:xfrm rot="5400000">
            <a:off x="6311546" y="5281957"/>
            <a:ext cx="360040" cy="1512565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99416" y="5899739"/>
            <a:ext cx="118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Inverted index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99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920552" y="1367772"/>
            <a:ext cx="8064895" cy="13861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Input value:</a:t>
            </a:r>
          </a:p>
          <a:p>
            <a:r>
              <a:rPr lang="en-US" altLang="ko-KR" sz="1400" b="1" u="sng" dirty="0" smtClean="0">
                <a:solidFill>
                  <a:schemeClr val="tx1"/>
                </a:solidFill>
              </a:rPr>
              <a:t>Strings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2431529" y="2060849"/>
            <a:ext cx="56538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2239549" y="1540130"/>
            <a:ext cx="324036" cy="10414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4371" y="3102287"/>
            <a:ext cx="2694392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Enabled analyzer?</a:t>
            </a:r>
          </a:p>
          <a:p>
            <a:r>
              <a:rPr lang="en-US" altLang="ko-KR" sz="1200" dirty="0" smtClean="0"/>
              <a:t>- Yes: it will be used</a:t>
            </a:r>
          </a:p>
          <a:p>
            <a:r>
              <a:rPr lang="en-US" altLang="ko-KR" sz="1200" dirty="0" smtClean="0"/>
              <a:t>  or </a:t>
            </a:r>
          </a:p>
          <a:p>
            <a:r>
              <a:rPr lang="en-US" altLang="ko-KR" sz="1200" dirty="0" smtClean="0"/>
              <a:t>- No: standard analyzer by default</a:t>
            </a:r>
            <a:endParaRPr lang="ko-KR" altLang="en-US" sz="1200" dirty="0" err="1" smtClean="0"/>
          </a:p>
        </p:txBody>
      </p:sp>
      <p:sp>
        <p:nvSpPr>
          <p:cNvPr id="37" name="자유형 36"/>
          <p:cNvSpPr/>
          <p:nvPr/>
        </p:nvSpPr>
        <p:spPr>
          <a:xfrm>
            <a:off x="1217971" y="4365104"/>
            <a:ext cx="2294869" cy="1008112"/>
          </a:xfrm>
          <a:custGeom>
            <a:avLst/>
            <a:gdLst>
              <a:gd name="connsiteX0" fmla="*/ 1030965 w 2142205"/>
              <a:gd name="connsiteY0" fmla="*/ 0 h 1426867"/>
              <a:gd name="connsiteX1" fmla="*/ 1448909 w 2142205"/>
              <a:gd name="connsiteY1" fmla="*/ 174612 h 1426867"/>
              <a:gd name="connsiteX2" fmla="*/ 1465102 w 2142205"/>
              <a:gd name="connsiteY2" fmla="*/ 198055 h 1426867"/>
              <a:gd name="connsiteX3" fmla="*/ 1534988 w 2142205"/>
              <a:gd name="connsiteY3" fmla="*/ 192519 h 1426867"/>
              <a:gd name="connsiteX4" fmla="*/ 2039011 w 2142205"/>
              <a:gd name="connsiteY4" fmla="*/ 588563 h 1426867"/>
              <a:gd name="connsiteX5" fmla="*/ 2032932 w 2142205"/>
              <a:gd name="connsiteY5" fmla="*/ 635947 h 1426867"/>
              <a:gd name="connsiteX6" fmla="*/ 2056126 w 2142205"/>
              <a:gd name="connsiteY6" fmla="*/ 658035 h 1426867"/>
              <a:gd name="connsiteX7" fmla="*/ 2142205 w 2142205"/>
              <a:gd name="connsiteY7" fmla="*/ 879467 h 1426867"/>
              <a:gd name="connsiteX8" fmla="*/ 1638182 w 2142205"/>
              <a:gd name="connsiteY8" fmla="*/ 1275511 h 1426867"/>
              <a:gd name="connsiteX9" fmla="*/ 1441994 w 2142205"/>
              <a:gd name="connsiteY9" fmla="*/ 1244388 h 1426867"/>
              <a:gd name="connsiteX10" fmla="*/ 1387192 w 2142205"/>
              <a:gd name="connsiteY10" fmla="*/ 1221015 h 1426867"/>
              <a:gd name="connsiteX11" fmla="*/ 1365612 w 2142205"/>
              <a:gd name="connsiteY11" fmla="*/ 1252255 h 1426867"/>
              <a:gd name="connsiteX12" fmla="*/ 947668 w 2142205"/>
              <a:gd name="connsiteY12" fmla="*/ 1426867 h 1426867"/>
              <a:gd name="connsiteX13" fmla="*/ 453885 w 2142205"/>
              <a:gd name="connsiteY13" fmla="*/ 1110640 h 1426867"/>
              <a:gd name="connsiteX14" fmla="*/ 444748 w 2142205"/>
              <a:gd name="connsiteY14" fmla="*/ 1039421 h 1426867"/>
              <a:gd name="connsiteX15" fmla="*/ 402445 w 2142205"/>
              <a:gd name="connsiteY15" fmla="*/ 1036070 h 1426867"/>
              <a:gd name="connsiteX16" fmla="*/ 0 w 2142205"/>
              <a:gd name="connsiteY16" fmla="*/ 648072 h 1426867"/>
              <a:gd name="connsiteX17" fmla="*/ 504023 w 2142205"/>
              <a:gd name="connsiteY17" fmla="*/ 252028 h 1426867"/>
              <a:gd name="connsiteX18" fmla="*/ 560984 w 2142205"/>
              <a:gd name="connsiteY18" fmla="*/ 255977 h 1426867"/>
              <a:gd name="connsiteX19" fmla="*/ 566551 w 2142205"/>
              <a:gd name="connsiteY19" fmla="*/ 241886 h 1426867"/>
              <a:gd name="connsiteX20" fmla="*/ 1030965 w 2142205"/>
              <a:gd name="connsiteY20" fmla="*/ 0 h 142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2205" h="1426867">
                <a:moveTo>
                  <a:pt x="1030965" y="0"/>
                </a:moveTo>
                <a:cubicBezTo>
                  <a:pt x="1204943" y="0"/>
                  <a:pt x="1358332" y="69264"/>
                  <a:pt x="1448909" y="174612"/>
                </a:cubicBezTo>
                <a:lnTo>
                  <a:pt x="1465102" y="198055"/>
                </a:lnTo>
                <a:lnTo>
                  <a:pt x="1534988" y="192519"/>
                </a:lnTo>
                <a:cubicBezTo>
                  <a:pt x="1813352" y="192519"/>
                  <a:pt x="2039011" y="369834"/>
                  <a:pt x="2039011" y="588563"/>
                </a:cubicBezTo>
                <a:lnTo>
                  <a:pt x="2032932" y="635947"/>
                </a:lnTo>
                <a:lnTo>
                  <a:pt x="2056126" y="658035"/>
                </a:lnTo>
                <a:cubicBezTo>
                  <a:pt x="2110472" y="721244"/>
                  <a:pt x="2142205" y="797444"/>
                  <a:pt x="2142205" y="879467"/>
                </a:cubicBezTo>
                <a:cubicBezTo>
                  <a:pt x="2142205" y="1098196"/>
                  <a:pt x="1916546" y="1275511"/>
                  <a:pt x="1638182" y="1275511"/>
                </a:cubicBezTo>
                <a:cubicBezTo>
                  <a:pt x="1568591" y="1275511"/>
                  <a:pt x="1502294" y="1264429"/>
                  <a:pt x="1441994" y="1244388"/>
                </a:cubicBezTo>
                <a:lnTo>
                  <a:pt x="1387192" y="1221015"/>
                </a:lnTo>
                <a:lnTo>
                  <a:pt x="1365612" y="1252255"/>
                </a:lnTo>
                <a:cubicBezTo>
                  <a:pt x="1275035" y="1357604"/>
                  <a:pt x="1121646" y="1426867"/>
                  <a:pt x="947668" y="1426867"/>
                </a:cubicBezTo>
                <a:cubicBezTo>
                  <a:pt x="704100" y="1426867"/>
                  <a:pt x="500883" y="1291110"/>
                  <a:pt x="453885" y="1110640"/>
                </a:cubicBezTo>
                <a:lnTo>
                  <a:pt x="444748" y="1039421"/>
                </a:lnTo>
                <a:lnTo>
                  <a:pt x="402445" y="1036070"/>
                </a:lnTo>
                <a:cubicBezTo>
                  <a:pt x="172770" y="999140"/>
                  <a:pt x="0" y="839460"/>
                  <a:pt x="0" y="648072"/>
                </a:cubicBezTo>
                <a:cubicBezTo>
                  <a:pt x="0" y="429343"/>
                  <a:pt x="225659" y="252028"/>
                  <a:pt x="504023" y="252028"/>
                </a:cubicBezTo>
                <a:lnTo>
                  <a:pt x="560984" y="255977"/>
                </a:lnTo>
                <a:lnTo>
                  <a:pt x="566551" y="241886"/>
                </a:lnTo>
                <a:cubicBezTo>
                  <a:pt x="643066" y="99739"/>
                  <a:pt x="822192" y="0"/>
                  <a:pt x="1030965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44811" y="4611355"/>
            <a:ext cx="2201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Need to see which language</a:t>
            </a:r>
          </a:p>
          <a:p>
            <a:pPr algn="ctr"/>
            <a:r>
              <a:rPr lang="en-US" altLang="ko-KR" sz="1200" dirty="0" smtClean="0"/>
              <a:t>String, date, </a:t>
            </a:r>
            <a:r>
              <a:rPr lang="en-US" altLang="ko-KR" sz="1200" dirty="0" err="1" smtClean="0"/>
              <a:t>etc</a:t>
            </a:r>
            <a:endParaRPr lang="en-US" altLang="ko-KR" sz="1200" dirty="0" smtClean="0"/>
          </a:p>
          <a:p>
            <a:pPr algn="ctr"/>
            <a:r>
              <a:rPr lang="en-US" altLang="ko-KR" sz="1200" u="sng" dirty="0" smtClean="0"/>
              <a:t>How?</a:t>
            </a:r>
            <a:endParaRPr lang="ko-KR" altLang="en-US" sz="1200" u="sng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4199114" y="474985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Mapping</a:t>
            </a:r>
            <a:endParaRPr lang="ko-KR" altLang="en-US" dirty="0" err="1" smtClean="0"/>
          </a:p>
        </p:txBody>
      </p:sp>
      <p:cxnSp>
        <p:nvCxnSpPr>
          <p:cNvPr id="13" name="직선 화살표 연결선 12"/>
          <p:cNvCxnSpPr>
            <a:stCxn id="10" idx="3"/>
            <a:endCxn id="11" idx="1"/>
          </p:cNvCxnSpPr>
          <p:nvPr/>
        </p:nvCxnSpPr>
        <p:spPr>
          <a:xfrm flipV="1">
            <a:off x="3446376" y="4934520"/>
            <a:ext cx="75273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19934" y="4221088"/>
            <a:ext cx="4253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In order to be able to treat date </a:t>
            </a:r>
            <a:r>
              <a:rPr lang="en-US" altLang="ko-KR" sz="1200" dirty="0" err="1" smtClean="0"/>
              <a:t>fileds</a:t>
            </a:r>
            <a:r>
              <a:rPr lang="en-US" altLang="ko-KR" sz="1200" dirty="0" smtClean="0"/>
              <a:t> as dates</a:t>
            </a:r>
          </a:p>
          <a:p>
            <a:r>
              <a:rPr lang="en-US" altLang="ko-KR" sz="1200" dirty="0" smtClean="0"/>
              <a:t>Numeric fields as numbers</a:t>
            </a:r>
          </a:p>
          <a:p>
            <a:r>
              <a:rPr lang="en-US" altLang="ko-KR" sz="1200" dirty="0" smtClean="0"/>
              <a:t>String fields as full-text</a:t>
            </a:r>
          </a:p>
          <a:p>
            <a:r>
              <a:rPr lang="en-US" altLang="ko-KR" sz="1200" dirty="0" smtClean="0"/>
              <a:t>Exact-value strings</a:t>
            </a:r>
          </a:p>
          <a:p>
            <a:r>
              <a:rPr lang="en-US" altLang="ko-KR" sz="1200" dirty="0" smtClean="0"/>
              <a:t>So, ES needs to know what type of data each field contained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dirty="0" smtClean="0"/>
              <a:t>Define the fields within a type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dirty="0" smtClean="0"/>
              <a:t>Datatype for each field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dirty="0" smtClean="0"/>
              <a:t>How the field should be handled by ES</a:t>
            </a:r>
            <a:endParaRPr lang="ko-KR" altLang="en-US" sz="1200" u="sng" dirty="0" err="1" smtClean="0"/>
          </a:p>
        </p:txBody>
      </p:sp>
      <p:cxnSp>
        <p:nvCxnSpPr>
          <p:cNvPr id="3" name="직선 화살표 연결선 2"/>
          <p:cNvCxnSpPr>
            <a:stCxn id="8" idx="0"/>
            <a:endCxn id="7" idx="2"/>
          </p:cNvCxnSpPr>
          <p:nvPr/>
        </p:nvCxnSpPr>
        <p:spPr>
          <a:xfrm flipV="1">
            <a:off x="2401567" y="2581568"/>
            <a:ext cx="0" cy="52071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21352" y="1737683"/>
            <a:ext cx="83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Inverted indeces by fields</a:t>
            </a:r>
            <a:endParaRPr lang="ko-KR" altLang="en-US" sz="1200" dirty="0" err="1" smtClean="0"/>
          </a:p>
        </p:txBody>
      </p:sp>
      <p:sp>
        <p:nvSpPr>
          <p:cNvPr id="21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/>
              <a:t>What is Analysis?</a:t>
            </a:r>
            <a:endParaRPr lang="ko-KR" altLang="en-US" sz="4000" b="1" i="1" dirty="0"/>
          </a:p>
          <a:p>
            <a:r>
              <a:rPr lang="en-US" altLang="ko-KR" sz="2800" b="1" i="1" dirty="0" smtClean="0"/>
              <a:t>(Analyzer)</a:t>
            </a:r>
            <a:endParaRPr lang="ko-KR" altLang="en-US" sz="2800" b="1" i="1" dirty="0"/>
          </a:p>
        </p:txBody>
      </p:sp>
      <p:cxnSp>
        <p:nvCxnSpPr>
          <p:cNvPr id="23" name="직선 화살표 연결선 38"/>
          <p:cNvCxnSpPr/>
          <p:nvPr/>
        </p:nvCxnSpPr>
        <p:spPr>
          <a:xfrm>
            <a:off x="2555825" y="2050187"/>
            <a:ext cx="56538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원통 39"/>
          <p:cNvSpPr/>
          <p:nvPr/>
        </p:nvSpPr>
        <p:spPr>
          <a:xfrm rot="5400000">
            <a:off x="3582733" y="1420117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51819" y="1911686"/>
            <a:ext cx="657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fulltext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26" name="원통 41"/>
          <p:cNvSpPr/>
          <p:nvPr/>
        </p:nvSpPr>
        <p:spPr>
          <a:xfrm rot="5400000">
            <a:off x="5130905" y="1420117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23827" y="1911687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terms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28" name="원통 43"/>
          <p:cNvSpPr/>
          <p:nvPr/>
        </p:nvSpPr>
        <p:spPr>
          <a:xfrm rot="5400000">
            <a:off x="6769286" y="1293905"/>
            <a:ext cx="360040" cy="1512565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57156" y="1911687"/>
            <a:ext cx="118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Inverted index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41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53864" y="1702258"/>
            <a:ext cx="8596975" cy="118422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640739" y="1843955"/>
            <a:ext cx="2840545" cy="90082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processes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갈매기형 수장 6"/>
          <p:cNvSpPr/>
          <p:nvPr/>
        </p:nvSpPr>
        <p:spPr>
          <a:xfrm>
            <a:off x="1126652" y="1844683"/>
            <a:ext cx="2321407" cy="900100"/>
          </a:xfrm>
          <a:prstGeom prst="chevron">
            <a:avLst>
              <a:gd name="adj" fmla="val 307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Raw data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갈매기형 수장 7"/>
          <p:cNvSpPr/>
          <p:nvPr/>
        </p:nvSpPr>
        <p:spPr>
          <a:xfrm>
            <a:off x="6790897" y="1844683"/>
            <a:ext cx="2205414" cy="900100"/>
          </a:xfrm>
          <a:prstGeom prst="chevron">
            <a:avLst>
              <a:gd name="adj" fmla="val 367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Meaning</a:t>
            </a:r>
          </a:p>
          <a:p>
            <a:pPr algn="ctr"/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03008" y="2383634"/>
            <a:ext cx="684076" cy="2520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process</a:t>
            </a:r>
            <a:endParaRPr lang="ko-KR" altLang="en-US" sz="1050" dirty="0" smtClean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559192" y="2383634"/>
            <a:ext cx="684076" cy="2520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process</a:t>
            </a:r>
            <a:endParaRPr lang="ko-KR" altLang="en-US" sz="1050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587084" y="2509648"/>
            <a:ext cx="97210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4744601" y="2383634"/>
            <a:ext cx="684076" cy="2520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process</a:t>
            </a:r>
            <a:endParaRPr lang="ko-KR" altLang="en-US" sz="1050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24540" y="2294204"/>
            <a:ext cx="11256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/>
              <a:t>File Logs</a:t>
            </a:r>
          </a:p>
          <a:p>
            <a:r>
              <a:rPr lang="en-US" altLang="ko-KR" sz="1100" smtClean="0"/>
              <a:t>System usages</a:t>
            </a:r>
            <a:endParaRPr lang="ko-KR" altLang="en-US" sz="1100" dirty="0" err="1" smtClean="0"/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/>
              <a:t>S</a:t>
            </a:r>
            <a:r>
              <a:rPr lang="en-US" altLang="ko-KR" sz="4000" b="1" i="1" smtClean="0"/>
              <a:t>tory</a:t>
            </a:r>
            <a:endParaRPr lang="ko-KR" altLang="en-US" sz="4000" b="1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2657305" y="3194304"/>
            <a:ext cx="4590091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1600" smtClean="0"/>
              <a:t>Which Data need to be collected?</a:t>
            </a:r>
          </a:p>
          <a:p>
            <a:r>
              <a:rPr lang="en-US" altLang="ko-KR" sz="1600" dirty="0" smtClean="0"/>
              <a:t>How?</a:t>
            </a:r>
          </a:p>
          <a:p>
            <a:pPr lvl="1"/>
            <a:r>
              <a:rPr lang="en-US" altLang="ko-KR" sz="1600" dirty="0" smtClean="0"/>
              <a:t>Make a schema on DB</a:t>
            </a:r>
          </a:p>
          <a:p>
            <a:pPr lvl="1"/>
            <a:r>
              <a:rPr lang="en-US" altLang="ko-KR" sz="1600" dirty="0" smtClean="0"/>
              <a:t>Table with many attributes</a:t>
            </a:r>
          </a:p>
          <a:p>
            <a:pPr lvl="1"/>
            <a:r>
              <a:rPr lang="en-US" altLang="ko-KR" sz="1600" dirty="0" smtClean="0"/>
              <a:t>Normalization</a:t>
            </a:r>
          </a:p>
          <a:p>
            <a:pPr lvl="1"/>
            <a:r>
              <a:rPr lang="en-US" altLang="ko-KR" sz="1600" dirty="0" smtClean="0"/>
              <a:t>Insert</a:t>
            </a:r>
          </a:p>
          <a:p>
            <a:pPr lvl="1"/>
            <a:r>
              <a:rPr lang="en-US" altLang="ko-KR" sz="1600" dirty="0" smtClean="0"/>
              <a:t>Many Select Queries</a:t>
            </a:r>
          </a:p>
          <a:p>
            <a:pPr lvl="1"/>
            <a:r>
              <a:rPr lang="en-US" altLang="ko-KR" sz="1600" dirty="0" smtClean="0"/>
              <a:t>HTML with business logic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Changes (just add a new single attribute)</a:t>
            </a:r>
            <a:endParaRPr lang="ko-KR" altLang="en-US" sz="1600" dirty="0" err="1" smtClean="0"/>
          </a:p>
        </p:txBody>
      </p:sp>
      <p:cxnSp>
        <p:nvCxnSpPr>
          <p:cNvPr id="21" name="꺾인 연결선 20"/>
          <p:cNvCxnSpPr>
            <a:stCxn id="18" idx="2"/>
            <a:endCxn id="18" idx="1"/>
          </p:cNvCxnSpPr>
          <p:nvPr/>
        </p:nvCxnSpPr>
        <p:spPr>
          <a:xfrm rot="5400000" flipH="1">
            <a:off x="3166192" y="3962690"/>
            <a:ext cx="1277272" cy="2295046"/>
          </a:xfrm>
          <a:prstGeom prst="bentConnector4">
            <a:avLst>
              <a:gd name="adj1" fmla="val -30171"/>
              <a:gd name="adj2" fmla="val 12476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36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28564" y="3068960"/>
            <a:ext cx="7452828" cy="45064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7059" y="5361019"/>
            <a:ext cx="6679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smtClean="0"/>
              <a:t>Other </a:t>
            </a:r>
            <a:r>
              <a:rPr lang="en-US" altLang="ko-KR" sz="1200"/>
              <a:t>Analyzers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Standard analyzer (</a:t>
            </a:r>
            <a:r>
              <a:rPr lang="en-US" altLang="ko-KR" sz="1200" u="sng"/>
              <a:t>by default</a:t>
            </a:r>
            <a:r>
              <a:rPr lang="en-US" altLang="ko-KR" sz="1200"/>
              <a:t>)   -&gt; Mapping is followed by standard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Simple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Whitespace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Language analyzer</a:t>
            </a:r>
          </a:p>
          <a:p>
            <a:pPr marL="6286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Custom </a:t>
            </a:r>
            <a:r>
              <a:rPr lang="en-US" altLang="ko-KR" sz="1200" smtClean="0"/>
              <a:t>Analyzers</a:t>
            </a:r>
            <a:endParaRPr lang="en-US" altLang="ko-KR" sz="120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812540" y="3303220"/>
            <a:ext cx="7525233" cy="0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89832" y="1124744"/>
            <a:ext cx="835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Analyzer (= is a wrapper that combines three functions into a single package)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Character filters : 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Tokenizers: </a:t>
            </a:r>
            <a:r>
              <a:rPr lang="en-US" altLang="ko-KR" sz="1200" dirty="0"/>
              <a:t>whenever it encounters whitespace, punctuation</a:t>
            </a:r>
            <a:endParaRPr lang="en-US" altLang="ko-KR" sz="1200" dirty="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token filters: </a:t>
            </a:r>
            <a:r>
              <a:rPr lang="en-US" altLang="ko-KR" sz="1200" dirty="0"/>
              <a:t>change terms(lowercasing) / add terms / remove </a:t>
            </a:r>
            <a:r>
              <a:rPr lang="en-US" altLang="ko-KR" sz="1200" dirty="0" smtClean="0"/>
              <a:t>terms</a:t>
            </a:r>
            <a:endParaRPr lang="en-US" altLang="ko-KR" sz="1200" dirty="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endParaRPr lang="en-US" altLang="ko-KR" sz="1200" dirty="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Standard analyzer (for full-text fields , it’s a good choice for western languages)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Standard tokenizer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Standard token filter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err="1" smtClean="0"/>
              <a:t>Lovercase</a:t>
            </a:r>
            <a:r>
              <a:rPr lang="en-US" altLang="ko-KR" sz="1200" dirty="0" smtClean="0"/>
              <a:t> toke filter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Stop token filter    (for Korean?...we need to see to support multi language)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3010129" y="4023820"/>
          <a:ext cx="3383031" cy="1398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617"/>
                <a:gridCol w="2546414"/>
              </a:tblGrid>
              <a:tr h="2623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Standard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Remove most punctuation</a:t>
                      </a:r>
                      <a:endParaRPr lang="ko-KR" altLang="en-US" sz="900"/>
                    </a:p>
                  </a:txBody>
                  <a:tcPr anchor="ctr"/>
                </a:tc>
              </a:tr>
              <a:tr h="2623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Keyword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the same string as it received</a:t>
                      </a:r>
                    </a:p>
                  </a:txBody>
                  <a:tcPr anchor="ctr"/>
                </a:tc>
              </a:tr>
              <a:tr h="291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Whitespace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splits text on [whitespace]</a:t>
                      </a:r>
                      <a:endParaRPr lang="ko-KR" altLang="en-US" sz="900"/>
                    </a:p>
                  </a:txBody>
                  <a:tcPr anchor="ctr"/>
                </a:tc>
              </a:tr>
              <a:tr h="291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pattern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split text on a matching [regular expression]</a:t>
                      </a:r>
                    </a:p>
                  </a:txBody>
                  <a:tcPr anchor="ctr"/>
                </a:tc>
              </a:tr>
              <a:tr h="29114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Edge</a:t>
                      </a:r>
                      <a:r>
                        <a:rPr lang="en-US" altLang="ko-KR" sz="900" baseline="0" smtClean="0"/>
                        <a:t> ngram,letter,lowercase,ngram,thai,etc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248" y="1800258"/>
            <a:ext cx="2305050" cy="1209675"/>
          </a:xfrm>
          <a:prstGeom prst="rect">
            <a:avLst/>
          </a:prstGeom>
        </p:spPr>
      </p:pic>
      <p:sp>
        <p:nvSpPr>
          <p:cNvPr id="23" name="원통 22"/>
          <p:cNvSpPr/>
          <p:nvPr/>
        </p:nvSpPr>
        <p:spPr>
          <a:xfrm rot="5400000">
            <a:off x="1542472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5275" y="3169017"/>
            <a:ext cx="1214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Character filter</a:t>
            </a:r>
            <a:endParaRPr lang="ko-KR" altLang="en-US" sz="1200" dirty="0" err="1" smtClean="0"/>
          </a:p>
        </p:txBody>
      </p:sp>
      <p:sp>
        <p:nvSpPr>
          <p:cNvPr id="5" name="TextBox 4"/>
          <p:cNvSpPr txBox="1"/>
          <p:nvPr/>
        </p:nvSpPr>
        <p:spPr>
          <a:xfrm>
            <a:off x="1085801" y="3582886"/>
            <a:ext cx="1849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It used to tidy up a string before it has tokenized</a:t>
            </a:r>
          </a:p>
          <a:p>
            <a:r>
              <a:rPr lang="en-US" altLang="ko-KR" sz="1200" smtClean="0"/>
              <a:t>- [html_strip character filter] to remove all HTML tags</a:t>
            </a:r>
            <a:endParaRPr lang="ko-KR" altLang="en-US" sz="1200" dirty="0" err="1" smtClean="0"/>
          </a:p>
        </p:txBody>
      </p:sp>
      <p:sp>
        <p:nvSpPr>
          <p:cNvPr id="26" name="원통 25"/>
          <p:cNvSpPr/>
          <p:nvPr/>
        </p:nvSpPr>
        <p:spPr>
          <a:xfrm rot="5400000">
            <a:off x="3583111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45998" y="3169017"/>
            <a:ext cx="899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*</a:t>
            </a:r>
            <a:r>
              <a:rPr lang="en-US" altLang="ko-KR" sz="1200" smtClean="0"/>
              <a:t>Tokenizer</a:t>
            </a:r>
            <a:endParaRPr lang="ko-KR" altLang="en-US" sz="1200" dirty="0" err="1" smtClean="0"/>
          </a:p>
        </p:txBody>
      </p:sp>
      <p:sp>
        <p:nvSpPr>
          <p:cNvPr id="28" name="TextBox 27"/>
          <p:cNvSpPr txBox="1"/>
          <p:nvPr/>
        </p:nvSpPr>
        <p:spPr>
          <a:xfrm>
            <a:off x="2936576" y="3582886"/>
            <a:ext cx="3652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Tokenizer breaks up the string into individual terms or tokens</a:t>
            </a:r>
          </a:p>
        </p:txBody>
      </p:sp>
      <p:sp>
        <p:nvSpPr>
          <p:cNvPr id="29" name="원통 28"/>
          <p:cNvSpPr/>
          <p:nvPr/>
        </p:nvSpPr>
        <p:spPr>
          <a:xfrm rot="5400000">
            <a:off x="7275258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77070" y="3169017"/>
            <a:ext cx="95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Token filter</a:t>
            </a:r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6825208" y="3582886"/>
            <a:ext cx="18493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Change, add, remove tokens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Lowercase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Stop token filters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Stemming token filters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Asicc folding filter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Ngram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Edge_ngram</a:t>
            </a:r>
            <a:endParaRPr lang="ko-KR" altLang="en-US" sz="1200" dirty="0" err="1" smtClean="0"/>
          </a:p>
        </p:txBody>
      </p:sp>
      <p:sp>
        <p:nvSpPr>
          <p:cNvPr id="18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/>
              <a:t>What is Analysis?</a:t>
            </a:r>
            <a:endParaRPr lang="ko-KR" altLang="en-US" sz="4000" b="1" i="1" dirty="0"/>
          </a:p>
          <a:p>
            <a:r>
              <a:rPr lang="en-US" altLang="ko-KR" sz="2800" i="1" dirty="0" smtClean="0"/>
              <a:t>(Analyzer)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36393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88" y="1232756"/>
            <a:ext cx="4133850" cy="16478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056" y="1704975"/>
            <a:ext cx="2695575" cy="3448050"/>
          </a:xfrm>
          <a:prstGeom prst="rect">
            <a:avLst/>
          </a:prstGeom>
        </p:spPr>
      </p:pic>
      <p:cxnSp>
        <p:nvCxnSpPr>
          <p:cNvPr id="25" name="꺾인 연결선 24"/>
          <p:cNvCxnSpPr>
            <a:stCxn id="3" idx="2"/>
            <a:endCxn id="22" idx="1"/>
          </p:cNvCxnSpPr>
          <p:nvPr/>
        </p:nvCxnSpPr>
        <p:spPr>
          <a:xfrm rot="16200000" flipH="1">
            <a:off x="3767975" y="1739918"/>
            <a:ext cx="548419" cy="2829743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78945" y="3733019"/>
            <a:ext cx="35740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better understand what’s going on</a:t>
            </a:r>
          </a:p>
          <a:p>
            <a:endParaRPr lang="en-US" altLang="ko-KR" sz="1200"/>
          </a:p>
          <a:p>
            <a:r>
              <a:rPr lang="en-US" altLang="ko-KR" sz="1200" smtClean="0"/>
              <a:t>Can use analyze API to see how text is analyzed</a:t>
            </a:r>
          </a:p>
          <a:p>
            <a:endParaRPr lang="en-US" altLang="ko-KR" sz="1200"/>
          </a:p>
          <a:p>
            <a:r>
              <a:rPr lang="en-US" altLang="ko-KR" sz="1200" smtClean="0">
                <a:solidFill>
                  <a:srgbClr val="0000FF"/>
                </a:solidFill>
              </a:rPr>
              <a:t>“standard” is a default analyzer</a:t>
            </a:r>
          </a:p>
          <a:p>
            <a:r>
              <a:rPr lang="en-US" altLang="ko-KR" sz="1200" smtClean="0">
                <a:solidFill>
                  <a:srgbClr val="0000FF"/>
                </a:solidFill>
              </a:rPr>
              <a:t>Automatically configures it as full-text string</a:t>
            </a:r>
            <a:endParaRPr lang="ko-KR" altLang="en-US" sz="1200" dirty="0" err="1" smtClean="0">
              <a:solidFill>
                <a:srgbClr val="0000FF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501172" y="2132856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01172" y="3064779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511230" y="3996702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363665" y="2301763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/>
          <p:cNvCxnSpPr>
            <a:stCxn id="26" idx="2"/>
            <a:endCxn id="35" idx="0"/>
          </p:cNvCxnSpPr>
          <p:nvPr/>
        </p:nvCxnSpPr>
        <p:spPr>
          <a:xfrm flipH="1">
            <a:off x="3165972" y="4933348"/>
            <a:ext cx="1" cy="4038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591537" y="5337212"/>
            <a:ext cx="3148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Like to interpolate a different type of process with not standard analyzer</a:t>
            </a:r>
            <a:endParaRPr lang="ko-KR" altLang="en-US" sz="1200" dirty="0" err="1" smtClean="0"/>
          </a:p>
        </p:txBody>
      </p:sp>
      <p:cxnSp>
        <p:nvCxnSpPr>
          <p:cNvPr id="36" name="직선 화살표 연결선 35"/>
          <p:cNvCxnSpPr>
            <a:endCxn id="37" idx="0"/>
          </p:cNvCxnSpPr>
          <p:nvPr/>
        </p:nvCxnSpPr>
        <p:spPr>
          <a:xfrm>
            <a:off x="3165971" y="5654746"/>
            <a:ext cx="1" cy="58289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591537" y="6237644"/>
            <a:ext cx="314886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It is a “Mapping”   &lt;- </a:t>
            </a:r>
            <a:r>
              <a:rPr lang="en-US" altLang="ko-KR" sz="1200" smtClean="0">
                <a:solidFill>
                  <a:srgbClr val="FF0000"/>
                </a:solidFill>
                <a:hlinkClick r:id="rId5" action="ppaction://hlinksldjump"/>
              </a:rPr>
              <a:t>click</a:t>
            </a:r>
            <a:endParaRPr lang="ko-KR" altLang="en-US" sz="1200" dirty="0" err="1" smtClean="0">
              <a:solidFill>
                <a:srgbClr val="FF0000"/>
              </a:solidFill>
            </a:endParaRPr>
          </a:p>
        </p:txBody>
      </p:sp>
      <p:sp>
        <p:nvSpPr>
          <p:cNvPr id="15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/>
              <a:t>What is Analysis?</a:t>
            </a:r>
            <a:endParaRPr lang="ko-KR" altLang="en-US" sz="4000" b="1" i="1" dirty="0"/>
          </a:p>
          <a:p>
            <a:r>
              <a:rPr lang="en-US" altLang="ko-KR" sz="2800" b="1" i="1" dirty="0" smtClean="0"/>
              <a:t>(Analyzer)</a:t>
            </a:r>
            <a:endParaRPr lang="ko-KR" alt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205418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화살표 연결선 22"/>
          <p:cNvCxnSpPr>
            <a:stCxn id="17" idx="3"/>
            <a:endCxn id="21" idx="1"/>
          </p:cNvCxnSpPr>
          <p:nvPr/>
        </p:nvCxnSpPr>
        <p:spPr>
          <a:xfrm>
            <a:off x="6463620" y="1243855"/>
            <a:ext cx="163578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7" y="1759211"/>
            <a:ext cx="4536504" cy="193163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직선 연결선 3"/>
          <p:cNvCxnSpPr/>
          <p:nvPr/>
        </p:nvCxnSpPr>
        <p:spPr>
          <a:xfrm>
            <a:off x="1200693" y="246670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352600" y="264672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352600" y="282674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352600" y="2988694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11803" y="1759211"/>
            <a:ext cx="862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&lt;format&gt;</a:t>
            </a:r>
            <a:endParaRPr lang="ko-KR" altLang="en-US" sz="1200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5147076" y="1749525"/>
            <a:ext cx="4260327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PUT /my_index</a:t>
            </a:r>
          </a:p>
          <a:p>
            <a:r>
              <a:rPr lang="en-US" altLang="ko-KR" sz="1200" smtClean="0"/>
              <a:t>{</a:t>
            </a:r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r>
              <a:rPr lang="en-US" altLang="ko-KR" sz="1200" smtClean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21052" y="2151964"/>
            <a:ext cx="2874505" cy="43858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smtClean="0"/>
              <a:t>“settings”: {</a:t>
            </a:r>
          </a:p>
          <a:p>
            <a:r>
              <a:rPr lang="en-US" altLang="ko-KR" sz="900" smtClean="0"/>
              <a:t>    “analysis”: {</a:t>
            </a:r>
          </a:p>
          <a:p>
            <a:r>
              <a:rPr lang="en-US" altLang="ko-KR" sz="900" smtClean="0"/>
              <a:t>        “</a:t>
            </a:r>
            <a:r>
              <a:rPr lang="en-US" altLang="ko-KR" sz="900" u="sng" smtClean="0"/>
              <a:t>char_filter</a:t>
            </a:r>
            <a:r>
              <a:rPr lang="en-US" altLang="ko-KR" sz="900" smtClean="0"/>
              <a:t>”: {</a:t>
            </a:r>
          </a:p>
          <a:p>
            <a:r>
              <a:rPr lang="en-US" altLang="ko-KR" sz="900" smtClean="0"/>
              <a:t>            “&amp;_to_and”: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“mapping”,</a:t>
            </a:r>
          </a:p>
          <a:p>
            <a:r>
              <a:rPr lang="en-US" altLang="ko-KR" sz="900" smtClean="0"/>
              <a:t>                “mappings”: [ “&amp;=&gt; and “]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</a:t>
            </a:r>
          </a:p>
          <a:p>
            <a:r>
              <a:rPr lang="en-US" altLang="ko-KR" sz="900" smtClean="0"/>
              <a:t> 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“</a:t>
            </a:r>
            <a:r>
              <a:rPr lang="en-US" altLang="ko-KR" sz="900" u="sng" smtClean="0"/>
              <a:t>filter</a:t>
            </a:r>
            <a:r>
              <a:rPr lang="en-US" altLang="ko-KR" sz="900" smtClean="0"/>
              <a:t>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“my_stopwords”: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  “stop”,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“stopwords”: [ “the”, “a” 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“synonym”: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  “synonym”,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“synonyms”:   [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    “albert =&gt; albert, al”,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    “allan =&gt; allan, al”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“</a:t>
            </a:r>
            <a:r>
              <a:rPr lang="en-US" altLang="ko-KR" sz="900" u="sng"/>
              <a:t>analyzer</a:t>
            </a:r>
            <a:r>
              <a:rPr lang="en-US" altLang="ko-KR" sz="900"/>
              <a:t>” {</a:t>
            </a:r>
          </a:p>
          <a:p>
            <a:r>
              <a:rPr lang="en-US" altLang="ko-KR" sz="900"/>
              <a:t>            “</a:t>
            </a:r>
            <a:r>
              <a:rPr lang="en-US" altLang="ko-KR" sz="900">
                <a:solidFill>
                  <a:srgbClr val="FF0000"/>
                </a:solidFill>
              </a:rPr>
              <a:t>my_analyzer</a:t>
            </a:r>
            <a:r>
              <a:rPr lang="en-US" altLang="ko-KR" sz="900"/>
              <a:t>”: {</a:t>
            </a:r>
          </a:p>
          <a:p>
            <a:r>
              <a:rPr lang="en-US" altLang="ko-KR" sz="900"/>
              <a:t>                “type”:    “custom”,</a:t>
            </a:r>
          </a:p>
          <a:p>
            <a:r>
              <a:rPr lang="en-US" altLang="ko-KR" sz="900"/>
              <a:t>                “char_filter”: [“html_strip”, “&amp;_to_and” ],</a:t>
            </a:r>
          </a:p>
          <a:p>
            <a:r>
              <a:rPr lang="en-US" altLang="ko-KR" sz="900"/>
              <a:t>                “tokenizer”:  “standard”,</a:t>
            </a:r>
          </a:p>
          <a:p>
            <a:r>
              <a:rPr lang="en-US" altLang="ko-KR" sz="900"/>
              <a:t>                “filter”:   [“lowercase”, “my_stopwords”]</a:t>
            </a:r>
          </a:p>
          <a:p>
            <a:r>
              <a:rPr lang="en-US" altLang="ko-KR" sz="900"/>
              <a:t>        </a:t>
            </a:r>
            <a:r>
              <a:rPr lang="en-US" altLang="ko-KR" sz="900" smtClean="0"/>
              <a:t>}</a:t>
            </a:r>
          </a:p>
          <a:p>
            <a:r>
              <a:rPr lang="en-US" altLang="ko-KR" sz="900" smtClean="0"/>
              <a:t>    }</a:t>
            </a:r>
          </a:p>
          <a:p>
            <a:r>
              <a:rPr lang="en-US" altLang="ko-KR" sz="900"/>
              <a:t>}</a:t>
            </a:r>
            <a:endParaRPr lang="ko-KR" altLang="en-US" sz="900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671006" y="3962173"/>
            <a:ext cx="3458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GET /my_index/</a:t>
            </a:r>
            <a:r>
              <a:rPr lang="en-US" altLang="ko-KR" sz="1200" smtClean="0">
                <a:solidFill>
                  <a:srgbClr val="FF0000"/>
                </a:solidFill>
              </a:rPr>
              <a:t>_analyze?analyzer=my_analyzer</a:t>
            </a:r>
          </a:p>
          <a:p>
            <a:r>
              <a:rPr lang="en-US" altLang="ko-KR" sz="1200" smtClean="0"/>
              <a:t>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The quick &amp; brown fox</a:t>
            </a:r>
          </a:p>
          <a:p>
            <a:r>
              <a:rPr lang="en-US" altLang="ko-KR" sz="1200"/>
              <a:t>}</a:t>
            </a:r>
            <a:endParaRPr lang="ko-KR" alt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2437" y="764704"/>
            <a:ext cx="4483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 sz="1200" dirty="0" smtClean="0"/>
              <a:t>Create Index with Settings</a:t>
            </a:r>
          </a:p>
          <a:p>
            <a:r>
              <a:rPr lang="en-US" altLang="ko-KR" sz="1200" dirty="0" smtClean="0">
                <a:latin typeface="맑은 고딕" panose="020B0503020000020004" pitchFamily="50" charset="-127"/>
              </a:rPr>
              <a:t>② </a:t>
            </a:r>
            <a:r>
              <a:rPr lang="en-US" altLang="ko-KR" sz="1200" dirty="0" smtClean="0"/>
              <a:t>Use analyze API for checking that it works correctly</a:t>
            </a: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③ Need to tell Elasticsearch where to use it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Apply it to a string field with a mapping like in box #3</a:t>
            </a:r>
            <a:endParaRPr lang="ko-KR" altLang="en-US" sz="1200" dirty="0" err="1" smtClean="0"/>
          </a:p>
        </p:txBody>
      </p:sp>
      <p:sp>
        <p:nvSpPr>
          <p:cNvPr id="13" name="직사각형 12"/>
          <p:cNvSpPr/>
          <p:nvPr/>
        </p:nvSpPr>
        <p:spPr>
          <a:xfrm>
            <a:off x="8988504" y="176850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①</a:t>
            </a: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0239" y="39621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②</a:t>
            </a:r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1352600" y="3186932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40239" y="52077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③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71006" y="5207712"/>
            <a:ext cx="32378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PUT /my_index/_mapping/my_type</a:t>
            </a:r>
          </a:p>
          <a:p>
            <a:r>
              <a:rPr lang="en-US" altLang="ko-KR" sz="1200" smtClean="0"/>
              <a:t>{</a:t>
            </a:r>
          </a:p>
          <a:p>
            <a:r>
              <a:rPr lang="en-US" altLang="ko-KR" sz="1200" smtClean="0"/>
              <a:t>    “properties”: 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“title”: 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    “type”: “string”,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    “analyzer”: “my_analyzer”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}</a:t>
            </a:r>
          </a:p>
          <a:p>
            <a:r>
              <a:rPr lang="en-US" altLang="ko-KR" sz="1200"/>
              <a:t>}</a:t>
            </a:r>
            <a:endParaRPr lang="ko-KR" altLang="en-US" sz="1200" dirty="0" err="1" smtClean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147076" y="1056379"/>
            <a:ext cx="1316544" cy="3749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Create index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623239" y="1056379"/>
            <a:ext cx="1316544" cy="3749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Verify work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099403" y="1056379"/>
            <a:ext cx="1316544" cy="3749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Add type &amp; tell to ES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22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How to use analyzer?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216603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7337" y="1695023"/>
            <a:ext cx="3096344" cy="345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smtClean="0">
                <a:solidFill>
                  <a:schemeClr val="tx1"/>
                </a:solidFill>
              </a:rPr>
              <a:t>ES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53361" y="2091067"/>
            <a:ext cx="2664296" cy="284431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type (=table in DB)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69385" y="2703135"/>
            <a:ext cx="2232248" cy="39604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name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69385" y="3315203"/>
            <a:ext cx="2232248" cy="136815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mapping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95399" y="3788754"/>
            <a:ext cx="1980220" cy="78658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Fields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53361" y="5919244"/>
            <a:ext cx="2664296" cy="45005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Lucene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>
            <a:stCxn id="3" idx="2"/>
            <a:endCxn id="27" idx="0"/>
          </p:cNvCxnSpPr>
          <p:nvPr/>
        </p:nvCxnSpPr>
        <p:spPr>
          <a:xfrm>
            <a:off x="2385509" y="4935383"/>
            <a:ext cx="0" cy="983861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461724" y="5307176"/>
            <a:ext cx="207981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smtClean="0"/>
              <a:t>No concept of documents type, mapping</a:t>
            </a:r>
            <a:endParaRPr lang="ko-KR" altLang="en-US" sz="1200" dirty="0" err="1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060" y="1736812"/>
            <a:ext cx="3076575" cy="3552825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7201981" y="2786160"/>
            <a:ext cx="100086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54161" y="2642160"/>
            <a:ext cx="1247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Full-text search</a:t>
            </a:r>
            <a:endParaRPr lang="ko-KR" altLang="en-US" sz="1200" dirty="0" err="1" smtClean="0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7462073" y="3376194"/>
            <a:ext cx="621457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82964" y="3221244"/>
            <a:ext cx="1105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For grouping</a:t>
            </a:r>
            <a:endParaRPr lang="ko-KR" altLang="en-US" sz="1200" dirty="0" err="1" smtClean="0"/>
          </a:p>
        </p:txBody>
      </p:sp>
      <p:sp>
        <p:nvSpPr>
          <p:cNvPr id="17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How to use </a:t>
            </a:r>
            <a:r>
              <a:rPr lang="en-US" altLang="ko-KR" sz="4000" b="1" i="1" dirty="0" smtClean="0"/>
              <a:t>analyzer</a:t>
            </a:r>
          </a:p>
          <a:p>
            <a:r>
              <a:rPr lang="en-US" altLang="ko-KR" sz="2400" b="1" i="1" dirty="0" smtClean="0"/>
              <a:t>(</a:t>
            </a:r>
            <a:r>
              <a:rPr lang="en-US" altLang="ko-KR" sz="2400" b="1" i="1" dirty="0" smtClean="0"/>
              <a:t>types  and mappings)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18720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When shards?</a:t>
            </a:r>
            <a:endParaRPr lang="ko-KR" altLang="en-US" b="1" i="1" dirty="0"/>
          </a:p>
        </p:txBody>
      </p:sp>
      <p:sp>
        <p:nvSpPr>
          <p:cNvPr id="4" name="직사각형 3"/>
          <p:cNvSpPr/>
          <p:nvPr/>
        </p:nvSpPr>
        <p:spPr>
          <a:xfrm>
            <a:off x="416496" y="960108"/>
            <a:ext cx="90730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i="1" dirty="0">
                <a:solidFill>
                  <a:srgbClr val="000000"/>
                </a:solidFill>
              </a:rPr>
              <a:t>shards &amp; </a:t>
            </a:r>
            <a:r>
              <a:rPr lang="en-US" altLang="ko-KR" sz="1400" b="1" i="1" dirty="0" smtClean="0">
                <a:solidFill>
                  <a:srgbClr val="000000"/>
                </a:solidFill>
              </a:rPr>
              <a:t>replicas</a:t>
            </a:r>
            <a:endParaRPr lang="en-US" altLang="ko-KR" sz="1400" b="1" i="1" dirty="0">
              <a:solidFill>
                <a:srgbClr val="000000"/>
              </a:solidFill>
            </a:endParaRPr>
          </a:p>
          <a:p>
            <a:r>
              <a:rPr lang="en-US" altLang="ko-KR" sz="1400" dirty="0">
                <a:solidFill>
                  <a:srgbClr val="000000"/>
                </a:solidFill>
              </a:rPr>
              <a:t>An index can potentially store a large amount of data that can exceed the hardware limits of a single node. For example, a single index of a billion documents taking up 1TB of disk space may not fit on the disk of a single node or may be too slow to serve search requests from a single node alone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016380" y="2417837"/>
            <a:ext cx="4512684" cy="1214640"/>
            <a:chOff x="1208584" y="3186468"/>
            <a:chExt cx="4512684" cy="1214640"/>
          </a:xfrm>
        </p:grpSpPr>
        <p:sp>
          <p:nvSpPr>
            <p:cNvPr id="6" name="직사각형 5"/>
            <p:cNvSpPr/>
            <p:nvPr/>
          </p:nvSpPr>
          <p:spPr>
            <a:xfrm>
              <a:off x="1208584" y="3212976"/>
              <a:ext cx="3240360" cy="1188132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A single node</a:t>
              </a:r>
              <a:endParaRPr lang="ko-KR" altLang="en-US" sz="1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820652" y="3547679"/>
              <a:ext cx="1692188" cy="70885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rgbClr val="000000"/>
                  </a:solidFill>
                </a:rPr>
                <a:t>Index</a:t>
              </a:r>
              <a:endParaRPr lang="ko-KR" alt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 flipH="1">
              <a:off x="3620852" y="3428976"/>
              <a:ext cx="432048" cy="0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V="1">
              <a:off x="3548844" y="3429108"/>
              <a:ext cx="0" cy="972000"/>
            </a:xfrm>
            <a:prstGeom prst="straightConnector1">
              <a:avLst/>
            </a:prstGeom>
            <a:ln w="63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>
              <a:off x="3548844" y="3212976"/>
              <a:ext cx="0" cy="216000"/>
            </a:xfrm>
            <a:prstGeom prst="straightConnector1">
              <a:avLst/>
            </a:prstGeom>
            <a:ln w="63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517279" y="3872081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Consumed</a:t>
              </a:r>
              <a:endParaRPr lang="ko-KR" altLang="en-US" sz="1200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69623" y="3290476"/>
              <a:ext cx="12516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It’s time to shard &amp; </a:t>
              </a:r>
              <a:r>
                <a:rPr lang="en-US" altLang="ko-KR" sz="1200" dirty="0" smtClean="0">
                  <a:solidFill>
                    <a:srgbClr val="000000"/>
                  </a:solidFill>
                </a:rPr>
                <a:t>make replicas</a:t>
              </a:r>
              <a:endParaRPr lang="ko-KR" altLang="en-US" sz="1200" dirty="0" err="1" smtClean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17279" y="3186468"/>
              <a:ext cx="4441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Left</a:t>
              </a:r>
              <a:endParaRPr lang="ko-KR" altLang="en-US" sz="1200" dirty="0" err="1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016380" y="3716689"/>
            <a:ext cx="5794381" cy="927463"/>
            <a:chOff x="1208584" y="5182900"/>
            <a:chExt cx="5794381" cy="927463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208584" y="5182900"/>
              <a:ext cx="1692188" cy="927463"/>
            </a:xfrm>
            <a:prstGeom prst="round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rgbClr val="000000"/>
                  </a:solidFill>
                </a:rPr>
                <a:t>What it means that Index grows?</a:t>
              </a:r>
              <a:endParaRPr lang="ko-KR" alt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49419" y="5415798"/>
              <a:ext cx="4053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Can not afford to allocate a free space for storing data</a:t>
              </a:r>
            </a:p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More request as much as the size of data</a:t>
              </a:r>
              <a:endParaRPr lang="ko-KR" altLang="en-US" sz="1200" dirty="0" err="1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1016380" y="4912475"/>
            <a:ext cx="1692188" cy="69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000000"/>
                </a:solidFill>
              </a:rPr>
              <a:t>Index</a:t>
            </a:r>
            <a:endParaRPr lang="ko-KR" alt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2851380" y="4938596"/>
            <a:ext cx="648072" cy="655268"/>
          </a:xfrm>
          <a:prstGeom prst="right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625466" y="4912475"/>
            <a:ext cx="1214635" cy="69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0000"/>
                </a:solidFill>
              </a:rPr>
              <a:t>Shard</a:t>
            </a:r>
            <a:endParaRPr lang="en-US" altLang="ko-KR" sz="1100" dirty="0">
              <a:solidFill>
                <a:srgbClr val="000000"/>
              </a:solidFill>
            </a:endParaRPr>
          </a:p>
          <a:p>
            <a:pPr algn="ctr"/>
            <a:r>
              <a:rPr lang="en-US" altLang="ko-KR" sz="800" dirty="0" smtClean="0">
                <a:solidFill>
                  <a:srgbClr val="000000"/>
                </a:solidFill>
              </a:rPr>
              <a:t>(sub divided</a:t>
            </a:r>
            <a:r>
              <a:rPr lang="en-US" altLang="ko-KR" sz="800" dirty="0">
                <a:solidFill>
                  <a:srgbClr val="000000"/>
                </a:solidFill>
              </a:rPr>
              <a:t> </a:t>
            </a:r>
            <a:r>
              <a:rPr lang="en-US" altLang="ko-KR" sz="800" dirty="0" smtClean="0">
                <a:solidFill>
                  <a:srgbClr val="000000"/>
                </a:solidFill>
              </a:rPr>
              <a:t>Index)</a:t>
            </a:r>
            <a:endParaRPr lang="ko-KR" altLang="en-US" sz="1050" dirty="0" smtClean="0">
              <a:solidFill>
                <a:srgbClr val="000000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890493" y="4912475"/>
            <a:ext cx="1214635" cy="69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0000"/>
                </a:solidFill>
              </a:rPr>
              <a:t>Shard</a:t>
            </a:r>
          </a:p>
          <a:p>
            <a:pPr algn="ctr"/>
            <a:r>
              <a:rPr lang="en-US" altLang="ko-KR" sz="800" dirty="0">
                <a:solidFill>
                  <a:srgbClr val="000000"/>
                </a:solidFill>
              </a:rPr>
              <a:t>(sub divided Index)</a:t>
            </a:r>
            <a:endParaRPr lang="ko-KR" altLang="en-US" sz="105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29164" y="4868468"/>
            <a:ext cx="266932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>
                <a:solidFill>
                  <a:srgbClr val="000000"/>
                </a:solidFill>
              </a:rPr>
              <a:t>Merits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</a:rPr>
              <a:t>- High Availability (Redundancy)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</a:rPr>
              <a:t>- Scale out search volume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</a:rPr>
              <a:t>- Throughput on all replicas in parallel</a:t>
            </a:r>
            <a:endParaRPr lang="ko-KR" altLang="en-US" sz="1100" dirty="0" err="1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6380" y="5984941"/>
            <a:ext cx="403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0000"/>
                </a:solidFill>
              </a:rPr>
              <a:t>※ each index limitation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</a:rPr>
              <a:t>5 primary shards and 1 replica   (10 shards per index) </a:t>
            </a:r>
            <a:endParaRPr lang="ko-KR" altLang="en-US" sz="1200" dirty="0" err="1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51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511302" y="1256637"/>
            <a:ext cx="1809850" cy="1488287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Index(ES) 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: a collection of shards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80644" y="3287055"/>
            <a:ext cx="2232248" cy="91079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u="sng" smtClean="0">
                <a:solidFill>
                  <a:schemeClr val="bg1"/>
                </a:solidFill>
              </a:rPr>
              <a:t>Memory</a:t>
            </a:r>
            <a:r>
              <a:rPr lang="en-US" altLang="ko-KR" sz="1400" smtClean="0">
                <a:solidFill>
                  <a:schemeClr val="bg1"/>
                </a:solidFill>
              </a:rPr>
              <a:t> indexing buffer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90682" y="1732625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dirty="0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(Lucene)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82970" y="1777393"/>
            <a:ext cx="1512168" cy="2705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smtClean="0">
                <a:solidFill>
                  <a:schemeClr val="tx1"/>
                </a:solidFill>
              </a:rPr>
              <a:t>Shard</a:t>
            </a:r>
          </a:p>
        </p:txBody>
      </p:sp>
      <p:cxnSp>
        <p:nvCxnSpPr>
          <p:cNvPr id="6" name="직선 화살표 연결선 5"/>
          <p:cNvCxnSpPr>
            <a:stCxn id="2" idx="3"/>
            <a:endCxn id="4" idx="1"/>
          </p:cNvCxnSpPr>
          <p:nvPr/>
        </p:nvCxnSpPr>
        <p:spPr>
          <a:xfrm>
            <a:off x="3602850" y="1912645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968676" y="3713630"/>
            <a:ext cx="1764196" cy="29509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document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89215" y="4849607"/>
            <a:ext cx="1764196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disk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cxnSp>
        <p:nvCxnSpPr>
          <p:cNvPr id="14" name="꺾인 연결선 13"/>
          <p:cNvCxnSpPr>
            <a:stCxn id="12" idx="3"/>
            <a:endCxn id="11" idx="0"/>
          </p:cNvCxnSpPr>
          <p:nvPr/>
        </p:nvCxnSpPr>
        <p:spPr>
          <a:xfrm>
            <a:off x="2912892" y="3742450"/>
            <a:ext cx="1258421" cy="1107157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2756984" y="3575130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commit</a:t>
            </a:r>
            <a:endParaRPr lang="ko-KR" altLang="en-US" sz="1200" dirty="0" err="1" smtClean="0"/>
          </a:p>
        </p:txBody>
      </p:sp>
      <p:sp>
        <p:nvSpPr>
          <p:cNvPr id="10" name="직사각형 9"/>
          <p:cNvSpPr/>
          <p:nvPr/>
        </p:nvSpPr>
        <p:spPr>
          <a:xfrm>
            <a:off x="3289215" y="3546113"/>
            <a:ext cx="1764196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Segment</a:t>
            </a: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:inverted index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20555" y="4867558"/>
            <a:ext cx="2916324" cy="170339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</a:rPr>
              <a:t>disk</a:t>
            </a:r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48446" y="6242706"/>
            <a:ext cx="173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Searchable (in 1 min)</a:t>
            </a:r>
          </a:p>
          <a:p>
            <a:r>
              <a:rPr lang="en-US" altLang="ko-KR" sz="600" dirty="0" smtClean="0"/>
              <a:t>* There is a delay between indexing a document and </a:t>
            </a:r>
            <a:r>
              <a:rPr lang="en-US" altLang="ko-KR" sz="600" dirty="0" smtClean="0"/>
              <a:t>make </a:t>
            </a:r>
            <a:r>
              <a:rPr lang="en-US" altLang="ko-KR" sz="600" dirty="0" smtClean="0"/>
              <a:t>it be</a:t>
            </a:r>
            <a:r>
              <a:rPr lang="en-US" altLang="ko-KR" sz="600" dirty="0" smtClean="0"/>
              <a:t> </a:t>
            </a:r>
            <a:r>
              <a:rPr lang="en-US" altLang="ko-KR" sz="600" dirty="0" smtClean="0"/>
              <a:t>visible</a:t>
            </a:r>
            <a:endParaRPr lang="ko-KR" altLang="en-US" sz="600" dirty="0" err="1" smtClean="0"/>
          </a:p>
        </p:txBody>
      </p:sp>
      <p:cxnSp>
        <p:nvCxnSpPr>
          <p:cNvPr id="36" name="구부러진 연결선 35"/>
          <p:cNvCxnSpPr>
            <a:stCxn id="9" idx="3"/>
            <a:endCxn id="11" idx="0"/>
          </p:cNvCxnSpPr>
          <p:nvPr/>
        </p:nvCxnSpPr>
        <p:spPr>
          <a:xfrm>
            <a:off x="2732872" y="3861178"/>
            <a:ext cx="1438441" cy="988429"/>
          </a:xfrm>
          <a:prstGeom prst="curvedConnector2">
            <a:avLst/>
          </a:prstGeom>
          <a:ln w="63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/>
          <p:cNvSpPr/>
          <p:nvPr/>
        </p:nvSpPr>
        <p:spPr>
          <a:xfrm rot="457808">
            <a:off x="464643" y="3905541"/>
            <a:ext cx="432000" cy="432000"/>
          </a:xfrm>
          <a:prstGeom prst="arc">
            <a:avLst>
              <a:gd name="adj1" fmla="val 913886"/>
              <a:gd name="adj2" fmla="val 15677452"/>
            </a:avLst>
          </a:prstGeom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1168" y="4036203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flush</a:t>
            </a:r>
            <a:endParaRPr lang="ko-KR" altLang="en-US" sz="1200" dirty="0" err="1" smtClean="0"/>
          </a:p>
        </p:txBody>
      </p:sp>
      <p:sp>
        <p:nvSpPr>
          <p:cNvPr id="39" name="TextBox 38"/>
          <p:cNvSpPr txBox="1"/>
          <p:nvPr/>
        </p:nvSpPr>
        <p:spPr>
          <a:xfrm>
            <a:off x="3429004" y="4175364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rgbClr val="00B050"/>
                </a:solidFill>
              </a:rPr>
              <a:t>fsync’ed</a:t>
            </a:r>
            <a:endParaRPr lang="ko-KR" altLang="en-US" sz="1200" dirty="0" err="1" smtClean="0">
              <a:solidFill>
                <a:srgbClr val="00B050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444413" y="5179037"/>
            <a:ext cx="2512445" cy="1084158"/>
            <a:chOff x="5444413" y="4962538"/>
            <a:chExt cx="2512445" cy="1300657"/>
          </a:xfrm>
        </p:grpSpPr>
        <p:grpSp>
          <p:nvGrpSpPr>
            <p:cNvPr id="24" name="그룹 23"/>
            <p:cNvGrpSpPr/>
            <p:nvPr/>
          </p:nvGrpSpPr>
          <p:grpSpPr>
            <a:xfrm>
              <a:off x="5567497" y="5383863"/>
              <a:ext cx="428062" cy="630111"/>
              <a:chOff x="2432720" y="5052403"/>
              <a:chExt cx="1116124" cy="630111"/>
            </a:xfrm>
          </p:grpSpPr>
          <p:sp>
            <p:nvSpPr>
              <p:cNvPr id="21" name="원통 20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원통 21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원통 22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6125206" y="5382819"/>
              <a:ext cx="428062" cy="630111"/>
              <a:chOff x="2432720" y="5052403"/>
              <a:chExt cx="1116124" cy="630111"/>
            </a:xfrm>
          </p:grpSpPr>
          <p:sp>
            <p:nvSpPr>
              <p:cNvPr id="26" name="원통 25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원통 26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원통 27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6691748" y="5381775"/>
              <a:ext cx="428062" cy="630111"/>
              <a:chOff x="2432720" y="5052403"/>
              <a:chExt cx="1116124" cy="630111"/>
            </a:xfrm>
          </p:grpSpPr>
          <p:sp>
            <p:nvSpPr>
              <p:cNvPr id="30" name="원통 29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원통 30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원통 31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왼쪽 중괄호 32"/>
            <p:cNvSpPr/>
            <p:nvPr/>
          </p:nvSpPr>
          <p:spPr>
            <a:xfrm rot="16200000">
              <a:off x="6556620" y="4862956"/>
              <a:ext cx="288032" cy="2512445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왼쪽 중괄호 46"/>
            <p:cNvSpPr/>
            <p:nvPr/>
          </p:nvSpPr>
          <p:spPr>
            <a:xfrm rot="5400000">
              <a:off x="6163529" y="4450158"/>
              <a:ext cx="288032" cy="1722774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728700" y="4962538"/>
              <a:ext cx="994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/>
                <a:t>Commit point</a:t>
              </a:r>
              <a:endParaRPr lang="ko-KR" altLang="en-US" sz="1000" dirty="0" err="1" smtClean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249457" y="5281881"/>
              <a:ext cx="634696" cy="790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7322163" y="5382819"/>
              <a:ext cx="428062" cy="630111"/>
              <a:chOff x="2432720" y="5052403"/>
              <a:chExt cx="1116124" cy="630111"/>
            </a:xfrm>
            <a:solidFill>
              <a:schemeClr val="bg1">
                <a:lumMod val="95000"/>
              </a:schemeClr>
            </a:solidFill>
          </p:grpSpPr>
          <p:sp>
            <p:nvSpPr>
              <p:cNvPr id="44" name="원통 43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원통 44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원통 45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2" name="TextBox 51"/>
          <p:cNvSpPr txBox="1"/>
          <p:nvPr/>
        </p:nvSpPr>
        <p:spPr>
          <a:xfrm>
            <a:off x="4922899" y="4075323"/>
            <a:ext cx="45450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u="sng" dirty="0" smtClean="0">
                <a:solidFill>
                  <a:srgbClr val="00B0F0"/>
                </a:solidFill>
              </a:rPr>
              <a:t>Filesystem cache (in 1 sec)</a:t>
            </a:r>
          </a:p>
          <a:p>
            <a:r>
              <a:rPr lang="en-US" altLang="ko-KR" sz="1100" dirty="0" smtClean="0">
                <a:solidFill>
                  <a:srgbClr val="00B0F0"/>
                </a:solidFill>
              </a:rPr>
              <a:t>Eventually, it will be </a:t>
            </a:r>
            <a:r>
              <a:rPr lang="en-US" altLang="ko-KR" sz="1100" dirty="0" err="1" smtClean="0">
                <a:solidFill>
                  <a:srgbClr val="00B0F0"/>
                </a:solidFill>
              </a:rPr>
              <a:t>fsync’ed</a:t>
            </a:r>
            <a:r>
              <a:rPr lang="en-US" altLang="ko-KR" sz="1100" dirty="0" smtClean="0">
                <a:solidFill>
                  <a:srgbClr val="00B0F0"/>
                </a:solidFill>
              </a:rPr>
              <a:t>.</a:t>
            </a:r>
          </a:p>
          <a:p>
            <a:r>
              <a:rPr lang="en-US" altLang="ko-KR" sz="1100" dirty="0" smtClean="0">
                <a:solidFill>
                  <a:srgbClr val="00B0F0"/>
                </a:solidFill>
              </a:rPr>
              <a:t>But, it is a searchable even not synced to disk though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114576" y="4192238"/>
            <a:ext cx="793452" cy="43204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Filesystem cache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66806" y="1504116"/>
            <a:ext cx="2978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Every shard is refreshed automatically once every second</a:t>
            </a:r>
          </a:p>
          <a:p>
            <a:r>
              <a:rPr lang="en-US" altLang="ko-KR" sz="1200" dirty="0" smtClean="0"/>
              <a:t>But, also can refresh with refresh API</a:t>
            </a: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 smtClean="0"/>
              <a:t>POST /_refresh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 smtClean="0"/>
              <a:t>POST /blogs/_refresh</a:t>
            </a:r>
            <a:endParaRPr lang="ko-KR" altLang="en-US" sz="1200" dirty="0" err="1" smtClean="0"/>
          </a:p>
        </p:txBody>
      </p:sp>
      <p:sp>
        <p:nvSpPr>
          <p:cNvPr id="48" name="직사각형 47"/>
          <p:cNvSpPr/>
          <p:nvPr/>
        </p:nvSpPr>
        <p:spPr>
          <a:xfrm>
            <a:off x="4682970" y="2096852"/>
            <a:ext cx="1512168" cy="2502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smtClean="0">
                <a:solidFill>
                  <a:schemeClr val="tx1"/>
                </a:solidFill>
              </a:rPr>
              <a:t>Shard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682970" y="2384884"/>
            <a:ext cx="1512168" cy="2502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smtClean="0">
                <a:solidFill>
                  <a:schemeClr val="tx1"/>
                </a:solidFill>
              </a:rPr>
              <a:t>Shard</a:t>
            </a:r>
          </a:p>
        </p:txBody>
      </p:sp>
      <p:sp>
        <p:nvSpPr>
          <p:cNvPr id="53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30921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1226857" y="1916832"/>
            <a:ext cx="76986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Refresh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Not all use cases require a refresh every second.</a:t>
            </a:r>
          </a:p>
          <a:p>
            <a:r>
              <a:rPr lang="en-US" altLang="ko-KR" sz="1200" dirty="0" smtClean="0"/>
              <a:t>Able to set an interval for refresh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PUT /</a:t>
            </a:r>
            <a:r>
              <a:rPr lang="en-US" altLang="ko-KR" sz="1200" dirty="0" err="1" smtClean="0"/>
              <a:t>my_logs</a:t>
            </a:r>
            <a:endParaRPr lang="en-US" altLang="ko-KR" sz="1200" dirty="0" smtClean="0"/>
          </a:p>
          <a:p>
            <a:r>
              <a:rPr lang="en-US" altLang="ko-KR" sz="1200" dirty="0" smtClean="0"/>
              <a:t>{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“settings”: {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	“</a:t>
            </a:r>
            <a:r>
              <a:rPr lang="en-US" altLang="ko-KR" sz="1200" dirty="0" err="1" smtClean="0"/>
              <a:t>refresh_interval</a:t>
            </a:r>
            <a:r>
              <a:rPr lang="en-US" altLang="ko-KR" sz="1200" dirty="0" smtClean="0"/>
              <a:t>”: “30s”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r>
              <a:rPr lang="en-US" altLang="ko-KR" sz="1200" dirty="0" smtClean="0"/>
              <a:t>}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Can turn off for a big new index and on to enable it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POST /</a:t>
            </a:r>
            <a:r>
              <a:rPr lang="en-US" altLang="ko-KR" sz="1200" dirty="0" err="1" smtClean="0"/>
              <a:t>my_logs</a:t>
            </a:r>
            <a:r>
              <a:rPr lang="en-US" altLang="ko-KR" sz="1200" dirty="0" smtClean="0"/>
              <a:t>/_settings { “</a:t>
            </a:r>
            <a:r>
              <a:rPr lang="en-US" altLang="ko-KR" sz="1200" dirty="0" err="1" smtClean="0"/>
              <a:t>refresh_interval</a:t>
            </a:r>
            <a:r>
              <a:rPr lang="en-US" altLang="ko-KR" sz="1200" dirty="0" smtClean="0"/>
              <a:t>”: -1 }    </a:t>
            </a:r>
            <a:r>
              <a:rPr lang="ko-KR" altLang="en-US" sz="1200" dirty="0" smtClean="0"/>
              <a:t>→ </a:t>
            </a:r>
            <a:r>
              <a:rPr lang="en-US" altLang="ko-KR" sz="1200" dirty="0" err="1" smtClean="0"/>
              <a:t>diable</a:t>
            </a:r>
            <a:r>
              <a:rPr lang="en-US" altLang="ko-KR" sz="1200" dirty="0" smtClean="0"/>
              <a:t> automatic refreshes  (2m(min), 2(</a:t>
            </a:r>
            <a:r>
              <a:rPr lang="en-US" altLang="ko-KR" sz="1200" dirty="0" err="1" smtClean="0"/>
              <a:t>millisec</a:t>
            </a:r>
            <a:r>
              <a:rPr lang="en-US" altLang="ko-KR" sz="1200" dirty="0" smtClean="0"/>
              <a:t>))</a:t>
            </a:r>
          </a:p>
          <a:p>
            <a:r>
              <a:rPr lang="en-US" altLang="ko-KR" sz="1200" dirty="0" smtClean="0"/>
              <a:t>POST /</a:t>
            </a:r>
            <a:r>
              <a:rPr lang="en-US" altLang="ko-KR" sz="1200" dirty="0" err="1" smtClean="0"/>
              <a:t>my_ogs</a:t>
            </a:r>
            <a:r>
              <a:rPr lang="en-US" altLang="ko-KR" sz="1200" dirty="0" smtClean="0"/>
              <a:t>/_settings { “</a:t>
            </a:r>
            <a:r>
              <a:rPr lang="en-US" altLang="ko-KR" sz="1200" dirty="0" err="1" smtClean="0"/>
              <a:t>refresh_inverval</a:t>
            </a:r>
            <a:r>
              <a:rPr lang="en-US" altLang="ko-KR" sz="1200" dirty="0" smtClean="0"/>
              <a:t>”: “1s” }  </a:t>
            </a:r>
            <a:r>
              <a:rPr lang="ko-KR" altLang="en-US" sz="1200" dirty="0" smtClean="0"/>
              <a:t>→ </a:t>
            </a:r>
            <a:r>
              <a:rPr lang="en-US" altLang="ko-KR" sz="1200" dirty="0" smtClean="0"/>
              <a:t>refresh automatically every second</a:t>
            </a:r>
            <a:endParaRPr lang="ko-KR" altLang="en-US" sz="1200" dirty="0" err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1244588" y="5229200"/>
            <a:ext cx="7698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Flush</a:t>
            </a:r>
            <a:r>
              <a:rPr lang="en-US" altLang="ko-KR" sz="1200" b="1" dirty="0" smtClean="0"/>
              <a:t>   </a:t>
            </a:r>
            <a:r>
              <a:rPr lang="en-US" altLang="ko-KR" sz="1200" b="1" u="sng" dirty="0" smtClean="0"/>
              <a:t>(automatically, every 30 minutes)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POST /blogs/_flush</a:t>
            </a:r>
          </a:p>
          <a:p>
            <a:r>
              <a:rPr lang="en-US" altLang="ko-KR" sz="1200" dirty="0" smtClean="0"/>
              <a:t>POST /_</a:t>
            </a:r>
            <a:r>
              <a:rPr lang="en-US" altLang="ko-KR" sz="1200" dirty="0" err="1" smtClean="0"/>
              <a:t>flush?wait_for_ongoing</a:t>
            </a:r>
            <a:endParaRPr lang="en-US" altLang="ko-KR" sz="1200" dirty="0" smtClean="0"/>
          </a:p>
        </p:txBody>
      </p:sp>
      <p:sp>
        <p:nvSpPr>
          <p:cNvPr id="8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  <p:sp>
        <p:nvSpPr>
          <p:cNvPr id="9" name="직사각형 1"/>
          <p:cNvSpPr/>
          <p:nvPr/>
        </p:nvSpPr>
        <p:spPr>
          <a:xfrm>
            <a:off x="2900772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dirty="0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(Lucene)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3"/>
          <p:cNvSpPr/>
          <p:nvPr/>
        </p:nvSpPr>
        <p:spPr>
          <a:xfrm>
            <a:off x="5493060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smtClean="0">
                <a:solidFill>
                  <a:schemeClr val="bg1"/>
                </a:solidFill>
              </a:rPr>
              <a:t>Shard</a:t>
            </a:r>
          </a:p>
          <a:p>
            <a:pPr algn="ctr"/>
            <a:r>
              <a:rPr lang="en-US" altLang="ko-KR" sz="1200" smtClean="0">
                <a:solidFill>
                  <a:schemeClr val="bg1"/>
                </a:solidFill>
              </a:rPr>
              <a:t>(ES)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5"/>
          <p:cNvCxnSpPr>
            <a:stCxn id="9" idx="3"/>
            <a:endCxn id="11" idx="1"/>
          </p:cNvCxnSpPr>
          <p:nvPr/>
        </p:nvCxnSpPr>
        <p:spPr>
          <a:xfrm>
            <a:off x="4412940" y="1340768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10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00772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dirty="0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(Lucene)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93060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smtClean="0">
                <a:solidFill>
                  <a:schemeClr val="bg1"/>
                </a:solidFill>
              </a:rPr>
              <a:t>Shard</a:t>
            </a:r>
          </a:p>
          <a:p>
            <a:pPr algn="ctr"/>
            <a:r>
              <a:rPr lang="en-US" altLang="ko-KR" sz="1200" smtClean="0">
                <a:solidFill>
                  <a:schemeClr val="bg1"/>
                </a:solidFill>
              </a:rPr>
              <a:t>(ES)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2" idx="3"/>
            <a:endCxn id="4" idx="1"/>
          </p:cNvCxnSpPr>
          <p:nvPr/>
        </p:nvCxnSpPr>
        <p:spPr>
          <a:xfrm>
            <a:off x="4412940" y="1340768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03693" y="1620863"/>
            <a:ext cx="7698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For the performance we can use filesystem cache before the index be </a:t>
            </a:r>
            <a:r>
              <a:rPr lang="en-US" altLang="ko-KR" sz="1200" dirty="0" err="1" smtClean="0"/>
              <a:t>fsync’ed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But, where the server reach failure status before commit…we don’t want to lose those either (real time search and data in filesystem cache)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What is the safety belt to secure those situation?</a:t>
            </a:r>
          </a:p>
          <a:p>
            <a:r>
              <a:rPr lang="en-US" altLang="ko-KR" sz="1200" dirty="0" smtClean="0"/>
              <a:t>It is a </a:t>
            </a:r>
            <a:r>
              <a:rPr lang="en-US" altLang="ko-KR" sz="1200" dirty="0" err="1" smtClean="0"/>
              <a:t>translog</a:t>
            </a:r>
            <a:r>
              <a:rPr lang="en-US" altLang="ko-KR" sz="1200" dirty="0" smtClean="0"/>
              <a:t> or </a:t>
            </a:r>
            <a:r>
              <a:rPr lang="en-US" altLang="ko-KR" sz="1200" dirty="0" err="1" smtClean="0"/>
              <a:t>tansaction</a:t>
            </a:r>
            <a:r>
              <a:rPr lang="en-US" altLang="ko-KR" sz="1200" dirty="0" smtClean="0"/>
              <a:t> log, which records every operation in </a:t>
            </a:r>
            <a:r>
              <a:rPr lang="en-US" altLang="ko-KR" sz="1200" dirty="0" err="1" smtClean="0"/>
              <a:t>elasticsearch</a:t>
            </a:r>
            <a:r>
              <a:rPr lang="en-US" altLang="ko-KR" sz="1200" dirty="0" smtClean="0"/>
              <a:t> as it happens.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855800" y="3335720"/>
            <a:ext cx="1100180" cy="43204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document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80336" y="3335720"/>
            <a:ext cx="1100180" cy="43204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indexed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31964" y="3701161"/>
            <a:ext cx="1100180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</a:t>
            </a:r>
            <a:r>
              <a:rPr lang="en-US" altLang="ko-KR" sz="1100" smtClean="0">
                <a:solidFill>
                  <a:schemeClr val="tx1"/>
                </a:solidFill>
              </a:rPr>
              <a:t>n memory buffer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93284" y="3701161"/>
            <a:ext cx="1100180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translog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7" idx="3"/>
            <a:endCxn id="9" idx="1"/>
          </p:cNvCxnSpPr>
          <p:nvPr/>
        </p:nvCxnSpPr>
        <p:spPr>
          <a:xfrm>
            <a:off x="2955980" y="3551744"/>
            <a:ext cx="3724356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3"/>
            <a:endCxn id="12" idx="0"/>
          </p:cNvCxnSpPr>
          <p:nvPr/>
        </p:nvCxnSpPr>
        <p:spPr>
          <a:xfrm>
            <a:off x="2955980" y="3551744"/>
            <a:ext cx="2387394" cy="149417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787427" y="4561114"/>
            <a:ext cx="2036676" cy="1458522"/>
            <a:chOff x="6989676" y="3830676"/>
            <a:chExt cx="2916324" cy="1823963"/>
          </a:xfrm>
        </p:grpSpPr>
        <p:sp>
          <p:nvSpPr>
            <p:cNvPr id="21" name="직사각형 20"/>
            <p:cNvSpPr/>
            <p:nvPr/>
          </p:nvSpPr>
          <p:spPr>
            <a:xfrm>
              <a:off x="6989676" y="3830676"/>
              <a:ext cx="2916324" cy="182396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smtClean="0">
                  <a:solidFill>
                    <a:schemeClr val="tx1"/>
                  </a:solidFill>
                </a:rPr>
                <a:t>disk</a:t>
              </a:r>
              <a:endParaRPr lang="ko-KR" altLang="en-US" sz="11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7336618" y="4467550"/>
              <a:ext cx="428062" cy="630111"/>
              <a:chOff x="2432720" y="5052403"/>
              <a:chExt cx="1116124" cy="630111"/>
            </a:xfrm>
          </p:grpSpPr>
          <p:sp>
            <p:nvSpPr>
              <p:cNvPr id="23" name="원통 22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원통 23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원통 24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7894327" y="4466506"/>
              <a:ext cx="428062" cy="630111"/>
              <a:chOff x="2432720" y="5052403"/>
              <a:chExt cx="1116124" cy="630111"/>
            </a:xfrm>
          </p:grpSpPr>
          <p:sp>
            <p:nvSpPr>
              <p:cNvPr id="27" name="원통 26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원통 27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원통 28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8460869" y="4465462"/>
              <a:ext cx="428062" cy="630111"/>
              <a:chOff x="2432720" y="5052403"/>
              <a:chExt cx="1116124" cy="630111"/>
            </a:xfrm>
          </p:grpSpPr>
          <p:sp>
            <p:nvSpPr>
              <p:cNvPr id="31" name="원통 30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원통 31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원통 32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왼쪽 중괄호 33"/>
            <p:cNvSpPr/>
            <p:nvPr/>
          </p:nvSpPr>
          <p:spPr>
            <a:xfrm rot="16200000">
              <a:off x="8325741" y="3946643"/>
              <a:ext cx="288032" cy="2512445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5" name="왼쪽 중괄호 34"/>
            <p:cNvSpPr/>
            <p:nvPr/>
          </p:nvSpPr>
          <p:spPr>
            <a:xfrm rot="5400000">
              <a:off x="7932650" y="3533845"/>
              <a:ext cx="288032" cy="1722774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497821" y="4046225"/>
              <a:ext cx="107433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Commit point</a:t>
              </a:r>
              <a:endParaRPr lang="ko-KR" altLang="en-US" sz="1050" dirty="0" err="1" smtClean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9018578" y="4281856"/>
              <a:ext cx="634696" cy="8742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9091284" y="4466506"/>
              <a:ext cx="428062" cy="630111"/>
              <a:chOff x="2432720" y="5052403"/>
              <a:chExt cx="1116124" cy="630111"/>
            </a:xfrm>
            <a:solidFill>
              <a:schemeClr val="bg1">
                <a:lumMod val="95000"/>
              </a:schemeClr>
            </a:solidFill>
          </p:grpSpPr>
          <p:sp>
            <p:nvSpPr>
              <p:cNvPr id="39" name="원통 38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원통 39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원통 40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526828" y="3188005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commit</a:t>
            </a:r>
            <a:endParaRPr lang="ko-KR" altLang="en-US" sz="1200" dirty="0" err="1" smtClean="0"/>
          </a:p>
        </p:txBody>
      </p:sp>
      <p:sp>
        <p:nvSpPr>
          <p:cNvPr id="43" name="직사각형 42"/>
          <p:cNvSpPr/>
          <p:nvPr/>
        </p:nvSpPr>
        <p:spPr>
          <a:xfrm>
            <a:off x="646421" y="4346868"/>
            <a:ext cx="877487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Big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99857" y="4086418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(X)</a:t>
            </a:r>
            <a:endParaRPr lang="ko-KR" altLang="en-US" sz="1200" dirty="0" err="1" smtClean="0"/>
          </a:p>
        </p:txBody>
      </p:sp>
      <p:sp>
        <p:nvSpPr>
          <p:cNvPr id="46" name="직사각형 45"/>
          <p:cNvSpPr/>
          <p:nvPr/>
        </p:nvSpPr>
        <p:spPr>
          <a:xfrm>
            <a:off x="1806450" y="4354146"/>
            <a:ext cx="877487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smtClean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955958" y="4354146"/>
            <a:ext cx="432048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806449" y="4561114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806449" y="5101181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06448" y="5220707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806448" y="4709602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98146" y="4086418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(O)</a:t>
            </a:r>
            <a:endParaRPr lang="ko-KR" altLang="en-US" sz="1200" dirty="0" err="1" smtClean="0"/>
          </a:p>
        </p:txBody>
      </p:sp>
      <p:sp>
        <p:nvSpPr>
          <p:cNvPr id="60" name="직사각형 59"/>
          <p:cNvSpPr/>
          <p:nvPr/>
        </p:nvSpPr>
        <p:spPr>
          <a:xfrm>
            <a:off x="2110465" y="4354146"/>
            <a:ext cx="432048" cy="140342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55958" y="4725413"/>
            <a:ext cx="61908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Small</a:t>
            </a:r>
          </a:p>
          <a:p>
            <a:r>
              <a:rPr lang="en-US" altLang="ko-KR" sz="1200" smtClean="0"/>
              <a:t>pieces</a:t>
            </a:r>
          </a:p>
          <a:p>
            <a:r>
              <a:rPr lang="en-US" altLang="ko-KR" sz="1200" smtClean="0"/>
              <a:t>index</a:t>
            </a:r>
            <a:endParaRPr lang="ko-KR" altLang="en-US" sz="1200" dirty="0" err="1" smtClean="0"/>
          </a:p>
        </p:txBody>
      </p:sp>
      <p:sp>
        <p:nvSpPr>
          <p:cNvPr id="44" name="TextBox 43"/>
          <p:cNvSpPr txBox="1"/>
          <p:nvPr/>
        </p:nvSpPr>
        <p:spPr>
          <a:xfrm>
            <a:off x="645732" y="5766102"/>
            <a:ext cx="213231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Index updatable?</a:t>
            </a:r>
          </a:p>
          <a:p>
            <a:r>
              <a:rPr lang="en-US" altLang="ko-KR" sz="1100" dirty="0" smtClean="0"/>
              <a:t>Index is an immutable</a:t>
            </a:r>
          </a:p>
          <a:p>
            <a:r>
              <a:rPr lang="en-US" altLang="ko-KR" sz="1100" dirty="0" smtClean="0"/>
              <a:t>Use more than one index</a:t>
            </a:r>
          </a:p>
          <a:p>
            <a:r>
              <a:rPr lang="en-US" altLang="ko-KR" sz="1100" dirty="0" smtClean="0"/>
              <a:t>Dynamically updatable indices</a:t>
            </a:r>
            <a:endParaRPr lang="ko-KR" altLang="en-US" sz="1100" dirty="0" err="1" smtClean="0"/>
          </a:p>
        </p:txBody>
      </p:sp>
      <p:sp>
        <p:nvSpPr>
          <p:cNvPr id="62" name="TextBox 61"/>
          <p:cNvSpPr txBox="1"/>
          <p:nvPr/>
        </p:nvSpPr>
        <p:spPr>
          <a:xfrm>
            <a:off x="4694191" y="4196117"/>
            <a:ext cx="35266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If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is getting to big?</a:t>
            </a:r>
          </a:p>
          <a:p>
            <a:r>
              <a:rPr lang="en-US" altLang="ko-KR" sz="1100" dirty="0" smtClean="0"/>
              <a:t>- The index is flushed</a:t>
            </a:r>
          </a:p>
          <a:p>
            <a:r>
              <a:rPr lang="en-US" altLang="ko-KR" sz="1100" dirty="0" smtClean="0"/>
              <a:t>- A new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is created</a:t>
            </a:r>
          </a:p>
          <a:p>
            <a:r>
              <a:rPr lang="en-US" altLang="ko-KR" sz="1100" dirty="0" smtClean="0"/>
              <a:t>- A full commit is performed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and point is written to </a:t>
            </a:r>
            <a:r>
              <a:rPr lang="en-US" altLang="ko-KR" sz="1100" dirty="0" smtClean="0"/>
              <a:t>disk</a:t>
            </a:r>
          </a:p>
          <a:p>
            <a:r>
              <a:rPr lang="en-US" altLang="ko-KR" sz="1100" dirty="0" smtClean="0"/>
              <a:t>- The </a:t>
            </a:r>
            <a:r>
              <a:rPr lang="en-US" altLang="ko-KR" sz="1100" dirty="0" smtClean="0"/>
              <a:t>filesystem cache is flushed with an </a:t>
            </a:r>
            <a:r>
              <a:rPr lang="en-US" altLang="ko-KR" sz="1100" dirty="0" err="1" smtClean="0"/>
              <a:t>fsync</a:t>
            </a:r>
            <a:endParaRPr lang="en-US" altLang="ko-KR" sz="1100" dirty="0" smtClean="0"/>
          </a:p>
          <a:p>
            <a:r>
              <a:rPr lang="en-US" altLang="ko-KR" sz="1100" dirty="0" smtClean="0"/>
              <a:t>- The </a:t>
            </a:r>
            <a:r>
              <a:rPr lang="en-US" altLang="ko-KR" sz="1100" dirty="0" smtClean="0"/>
              <a:t>old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is </a:t>
            </a:r>
            <a:r>
              <a:rPr lang="en-US" altLang="ko-KR" sz="1100" dirty="0" smtClean="0"/>
              <a:t>deleted</a:t>
            </a:r>
          </a:p>
          <a:p>
            <a:r>
              <a:rPr lang="en-US" altLang="ko-KR" sz="1100" dirty="0" smtClean="0"/>
              <a:t>- </a:t>
            </a:r>
            <a:r>
              <a:rPr lang="en-US" altLang="ko-KR" sz="1100" dirty="0" smtClean="0"/>
              <a:t>Redo </a:t>
            </a:r>
            <a:r>
              <a:rPr lang="en-US" altLang="ko-KR" sz="1100" dirty="0" smtClean="0"/>
              <a:t>a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the time after the last commit</a:t>
            </a:r>
            <a:endParaRPr lang="ko-KR" altLang="en-US" sz="1100" dirty="0" err="1" smtClean="0"/>
          </a:p>
        </p:txBody>
      </p:sp>
      <p:sp>
        <p:nvSpPr>
          <p:cNvPr id="50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  <p:cxnSp>
        <p:nvCxnSpPr>
          <p:cNvPr id="8" name="Straight Arrow Connector 7"/>
          <p:cNvCxnSpPr>
            <a:stCxn id="42" idx="2"/>
            <a:endCxn id="11" idx="0"/>
          </p:cNvCxnSpPr>
          <p:nvPr/>
        </p:nvCxnSpPr>
        <p:spPr>
          <a:xfrm>
            <a:off x="3882054" y="3465004"/>
            <a:ext cx="0" cy="23615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4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76536" y="2420888"/>
            <a:ext cx="5976664" cy="1656185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smtClean="0">
                <a:solidFill>
                  <a:schemeClr val="bg1"/>
                </a:solidFill>
              </a:rPr>
              <a:t>A single index (= a collection of shards)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12540" y="4127014"/>
            <a:ext cx="79928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791392" y="3988514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Time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2742563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18" name="직선 화살표 연결선 17"/>
          <p:cNvCxnSpPr>
            <a:stCxn id="14" idx="0"/>
          </p:cNvCxnSpPr>
          <p:nvPr/>
        </p:nvCxnSpPr>
        <p:spPr>
          <a:xfrm flipH="1" flipV="1">
            <a:off x="3270842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806991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3" name="직선 화살표 연결선 62"/>
          <p:cNvCxnSpPr>
            <a:stCxn id="62" idx="0"/>
          </p:cNvCxnSpPr>
          <p:nvPr/>
        </p:nvCxnSpPr>
        <p:spPr>
          <a:xfrm flipH="1" flipV="1">
            <a:off x="4335270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240682" y="4883098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5" name="직선 화살표 연결선 64"/>
          <p:cNvCxnSpPr/>
          <p:nvPr/>
        </p:nvCxnSpPr>
        <p:spPr>
          <a:xfrm flipH="1" flipV="1">
            <a:off x="3768961" y="4163018"/>
            <a:ext cx="1963" cy="68527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007849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7" name="직선 화살표 연결선 66"/>
          <p:cNvCxnSpPr>
            <a:stCxn id="66" idx="0"/>
          </p:cNvCxnSpPr>
          <p:nvPr/>
        </p:nvCxnSpPr>
        <p:spPr>
          <a:xfrm flipH="1" flipV="1">
            <a:off x="5536128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406648" y="4883098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9" name="직선 화살표 연결선 68"/>
          <p:cNvCxnSpPr/>
          <p:nvPr/>
        </p:nvCxnSpPr>
        <p:spPr>
          <a:xfrm flipH="1" flipV="1">
            <a:off x="4934927" y="4163018"/>
            <a:ext cx="1963" cy="68527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615151" y="1052736"/>
            <a:ext cx="675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Query?</a:t>
            </a:r>
            <a:endParaRPr lang="ko-KR" altLang="en-US" sz="1200" dirty="0" err="1" smtClean="0"/>
          </a:p>
        </p:txBody>
      </p:sp>
      <p:cxnSp>
        <p:nvCxnSpPr>
          <p:cNvPr id="72" name="직선 화살표 연결선 71"/>
          <p:cNvCxnSpPr>
            <a:stCxn id="50" idx="0"/>
            <a:endCxn id="70" idx="2"/>
          </p:cNvCxnSpPr>
          <p:nvPr/>
        </p:nvCxnSpPr>
        <p:spPr>
          <a:xfrm flipV="1">
            <a:off x="3282235" y="1329735"/>
            <a:ext cx="1670765" cy="1596915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51" idx="0"/>
            <a:endCxn id="70" idx="2"/>
          </p:cNvCxnSpPr>
          <p:nvPr/>
        </p:nvCxnSpPr>
        <p:spPr>
          <a:xfrm flipV="1">
            <a:off x="4578379" y="1329735"/>
            <a:ext cx="374621" cy="1596915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53" idx="0"/>
            <a:endCxn id="70" idx="2"/>
          </p:cNvCxnSpPr>
          <p:nvPr/>
        </p:nvCxnSpPr>
        <p:spPr>
          <a:xfrm flipH="1" flipV="1">
            <a:off x="4953000" y="1329735"/>
            <a:ext cx="782662" cy="1596915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428496" y="1743199"/>
            <a:ext cx="42881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Each inverted index can be queried in turn</a:t>
            </a:r>
          </a:p>
          <a:p>
            <a:r>
              <a:rPr lang="ko-KR" altLang="en-US" sz="1200" smtClean="0"/>
              <a:t>→</a:t>
            </a:r>
            <a:r>
              <a:rPr lang="en-US" altLang="ko-KR" sz="1200" smtClean="0"/>
              <a:t> starting with the oldest and the results combined</a:t>
            </a:r>
            <a:endParaRPr lang="ko-KR" altLang="en-US" sz="1200" dirty="0" err="1" smtClean="0"/>
          </a:p>
        </p:txBody>
      </p:sp>
      <p:sp>
        <p:nvSpPr>
          <p:cNvPr id="80" name="TextBox 79"/>
          <p:cNvSpPr txBox="1"/>
          <p:nvPr/>
        </p:nvSpPr>
        <p:spPr>
          <a:xfrm>
            <a:off x="380800" y="6335162"/>
            <a:ext cx="4303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* Lucene introduced the concept of per-segment search</a:t>
            </a:r>
            <a:endParaRPr lang="ko-KR" altLang="en-US" sz="1200" b="1" i="1" dirty="0" err="1" smtClean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1940057" y="2862080"/>
            <a:ext cx="1936548" cy="98673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smtClean="0">
                <a:solidFill>
                  <a:schemeClr val="tx1"/>
                </a:solidFill>
              </a:rPr>
              <a:t>shards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3926613" y="2862080"/>
            <a:ext cx="2444298" cy="98673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>
                <a:solidFill>
                  <a:schemeClr val="tx1"/>
                </a:solidFill>
              </a:rPr>
              <a:t>shards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732145" y="2926650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Segment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82153" y="3396190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Inverted index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028289" y="2926650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Segment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078297" y="3396190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Inverted index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185572" y="2926650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Segment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235580" y="3396190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Inverted index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83" name="원통 82"/>
          <p:cNvSpPr/>
          <p:nvPr/>
        </p:nvSpPr>
        <p:spPr>
          <a:xfrm>
            <a:off x="3813684" y="5728175"/>
            <a:ext cx="2765368" cy="540060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Disk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055571" y="4293096"/>
            <a:ext cx="265868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/>
              <a:t>indexed</a:t>
            </a:r>
            <a:endParaRPr lang="ko-KR" altLang="en-US" sz="1200" dirty="0" err="1" smtClean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776536" y="5337212"/>
            <a:ext cx="79928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아래쪽 화살표 85"/>
          <p:cNvSpPr/>
          <p:nvPr/>
        </p:nvSpPr>
        <p:spPr>
          <a:xfrm>
            <a:off x="4335270" y="5382313"/>
            <a:ext cx="324036" cy="27893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659306" y="5354150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</a:t>
            </a:r>
            <a:r>
              <a:rPr lang="en-US" altLang="ko-KR" sz="1200" smtClean="0"/>
              <a:t>sync’ed</a:t>
            </a:r>
            <a:endParaRPr lang="ko-KR" altLang="en-US" sz="1200" dirty="0" err="1" smtClean="0"/>
          </a:p>
        </p:txBody>
      </p:sp>
      <p:sp>
        <p:nvSpPr>
          <p:cNvPr id="89" name="줄무늬가 있는 오른쪽 화살표 88"/>
          <p:cNvSpPr/>
          <p:nvPr/>
        </p:nvSpPr>
        <p:spPr>
          <a:xfrm>
            <a:off x="6455209" y="2998551"/>
            <a:ext cx="1984194" cy="469540"/>
          </a:xfrm>
          <a:prstGeom prst="striped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0" name="아래쪽 화살표 89"/>
          <p:cNvSpPr/>
          <p:nvPr/>
        </p:nvSpPr>
        <p:spPr>
          <a:xfrm>
            <a:off x="5900315" y="5382313"/>
            <a:ext cx="324036" cy="27893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224351" y="5354150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</a:t>
            </a:r>
            <a:r>
              <a:rPr lang="en-US" altLang="ko-KR" sz="1200" smtClean="0"/>
              <a:t>sync’ed</a:t>
            </a:r>
            <a:endParaRPr lang="ko-KR" altLang="en-US" sz="1200" dirty="0" err="1" smtClean="0"/>
          </a:p>
        </p:txBody>
      </p:sp>
      <p:sp>
        <p:nvSpPr>
          <p:cNvPr id="93" name="직사각형 92"/>
          <p:cNvSpPr/>
          <p:nvPr/>
        </p:nvSpPr>
        <p:spPr>
          <a:xfrm>
            <a:off x="6863192" y="3070413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</a:rPr>
              <a:t>Segment</a:t>
            </a:r>
            <a:endParaRPr lang="ko-KR" altLang="en-US" sz="1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913200" y="3539953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</a:rPr>
              <a:t>Inverted index</a:t>
            </a:r>
            <a:endParaRPr lang="ko-KR" altLang="en-US" sz="1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415791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664822" y="1520788"/>
            <a:ext cx="428817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Deletes and Updates</a:t>
            </a:r>
            <a:endParaRPr lang="ko-KR" altLang="en-US" sz="1200" dirty="0" err="1" smtClean="0"/>
          </a:p>
        </p:txBody>
      </p:sp>
      <p:sp>
        <p:nvSpPr>
          <p:cNvPr id="41" name="직사각형 40"/>
          <p:cNvSpPr/>
          <p:nvPr/>
        </p:nvSpPr>
        <p:spPr>
          <a:xfrm>
            <a:off x="1702194" y="2024844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Segment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16596" y="2996952"/>
            <a:ext cx="7488832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i="1" u="sng" dirty="0" smtClean="0"/>
              <a:t>Segment is immutable</a:t>
            </a:r>
            <a:r>
              <a:rPr lang="en-US" altLang="ko-KR" sz="1200" dirty="0" smtClean="0"/>
              <a:t>, which is cannot be removed from old segments </a:t>
            </a:r>
            <a:endParaRPr lang="en-US" altLang="ko-KR" sz="1200" dirty="0" smtClean="0"/>
          </a:p>
          <a:p>
            <a:r>
              <a:rPr lang="en-US" altLang="ko-KR" sz="1200" dirty="0" smtClean="0"/>
              <a:t>no </a:t>
            </a:r>
            <a:r>
              <a:rPr lang="en-US" altLang="ko-KR" sz="1200" dirty="0" smtClean="0"/>
              <a:t>can older segments be </a:t>
            </a:r>
            <a:r>
              <a:rPr lang="en-US" altLang="ko-KR" sz="1200" dirty="0" smtClean="0"/>
              <a:t>updated </a:t>
            </a:r>
            <a:r>
              <a:rPr lang="en-US" altLang="ko-KR" sz="1200" dirty="0" smtClean="0"/>
              <a:t>to reflect a newer version of a document</a:t>
            </a:r>
          </a:p>
          <a:p>
            <a:r>
              <a:rPr lang="en-US" altLang="ko-KR" sz="1200" dirty="0" smtClean="0"/>
              <a:t>Ever </a:t>
            </a:r>
            <a:r>
              <a:rPr lang="en-US" altLang="ko-KR" sz="1200" dirty="0" smtClean="0"/>
              <a:t>commit point includes a </a:t>
            </a:r>
            <a:r>
              <a:rPr lang="en-US" altLang="ko-KR" sz="1200" b="1" u="sng" dirty="0" smtClean="0">
                <a:solidFill>
                  <a:srgbClr val="00B0F0"/>
                </a:solidFill>
              </a:rPr>
              <a:t>.del</a:t>
            </a:r>
            <a:r>
              <a:rPr lang="en-US" altLang="ko-KR" sz="1200" dirty="0" smtClean="0"/>
              <a:t> file that list which documents in which segments have been deleted.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When a document is “deleted”, it is actually just </a:t>
            </a:r>
            <a:r>
              <a:rPr lang="en-US" altLang="ko-KR" sz="1200" dirty="0" err="1" smtClean="0"/>
              <a:t>marged</a:t>
            </a:r>
            <a:r>
              <a:rPr lang="en-US" altLang="ko-KR" sz="1200" dirty="0" smtClean="0"/>
              <a:t> </a:t>
            </a:r>
            <a:r>
              <a:rPr lang="en-US" altLang="ko-KR" sz="1200" dirty="0" smtClean="0"/>
              <a:t>as deleted in the .del file</a:t>
            </a:r>
          </a:p>
          <a:p>
            <a:endParaRPr lang="en-US" altLang="ko-KR" sz="1200" dirty="0"/>
          </a:p>
          <a:p>
            <a:r>
              <a:rPr lang="en-US" altLang="ko-KR" sz="1200" i="1" u="sng" dirty="0" smtClean="0"/>
              <a:t>A document that has been marked as deleted can still match a query, </a:t>
            </a:r>
            <a:endParaRPr lang="en-US" altLang="ko-KR" sz="1200" i="1" u="sng" dirty="0"/>
          </a:p>
          <a:p>
            <a:r>
              <a:rPr lang="en-US" altLang="ko-KR" sz="1200" i="1" u="sng" dirty="0" smtClean="0"/>
              <a:t>But, </a:t>
            </a:r>
            <a:r>
              <a:rPr lang="en-US" altLang="ko-KR" sz="1200" i="1" u="sng" dirty="0" smtClean="0"/>
              <a:t>it is removed from the results list before the final query results are returned.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</p:txBody>
      </p:sp>
      <p:sp>
        <p:nvSpPr>
          <p:cNvPr id="6" name="제목 11"/>
          <p:cNvSpPr txBox="1">
            <a:spLocks/>
          </p:cNvSpPr>
          <p:nvPr/>
        </p:nvSpPr>
        <p:spPr>
          <a:xfrm>
            <a:off x="630129" y="86673"/>
            <a:ext cx="886176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i="1" dirty="0" smtClean="0"/>
              <a:t>What is sharding? (index management)</a:t>
            </a:r>
            <a:endParaRPr lang="ko-KR" alt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234546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No options to improve?</a:t>
            </a:r>
            <a:endParaRPr lang="ko-KR" altLang="en-US" sz="4000" b="1" i="1" dirty="0"/>
          </a:p>
        </p:txBody>
      </p:sp>
      <p:sp>
        <p:nvSpPr>
          <p:cNvPr id="2" name="육각형 1"/>
          <p:cNvSpPr/>
          <p:nvPr/>
        </p:nvSpPr>
        <p:spPr>
          <a:xfrm>
            <a:off x="992560" y="1844824"/>
            <a:ext cx="1764196" cy="1584176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</a:t>
            </a:r>
            <a:r>
              <a:rPr lang="en-US" altLang="ko-KR" sz="2000" b="1" smtClean="0">
                <a:solidFill>
                  <a:schemeClr val="tx1"/>
                </a:solidFill>
              </a:rPr>
              <a:t>ollect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5" name="육각형 44"/>
          <p:cNvSpPr/>
          <p:nvPr/>
        </p:nvSpPr>
        <p:spPr>
          <a:xfrm>
            <a:off x="2396716" y="3429000"/>
            <a:ext cx="2304256" cy="198022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s</a:t>
            </a:r>
            <a:r>
              <a:rPr lang="en-US" altLang="ko-KR" sz="2000" b="1" smtClean="0">
                <a:solidFill>
                  <a:schemeClr val="tx1"/>
                </a:solidFill>
              </a:rPr>
              <a:t>chemeless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6" name="육각형 45"/>
          <p:cNvSpPr/>
          <p:nvPr/>
        </p:nvSpPr>
        <p:spPr>
          <a:xfrm>
            <a:off x="7753598" y="2288220"/>
            <a:ext cx="1671588" cy="1368152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scaling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7" name="육각형 46"/>
          <p:cNvSpPr/>
          <p:nvPr/>
        </p:nvSpPr>
        <p:spPr>
          <a:xfrm>
            <a:off x="4449744" y="1476311"/>
            <a:ext cx="2304256" cy="198022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few conditions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t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o get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data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8" name="육각형 47"/>
          <p:cNvSpPr/>
          <p:nvPr/>
        </p:nvSpPr>
        <p:spPr>
          <a:xfrm>
            <a:off x="6695752" y="3016867"/>
            <a:ext cx="1548172" cy="144016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r</a:t>
            </a:r>
            <a:r>
              <a:rPr lang="en-US" altLang="ko-KR" sz="2000" b="1" smtClean="0">
                <a:solidFill>
                  <a:schemeClr val="tx1"/>
                </a:solidFill>
              </a:rPr>
              <a:t>edandancy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9" name="육각형 48"/>
          <p:cNvSpPr/>
          <p:nvPr/>
        </p:nvSpPr>
        <p:spPr>
          <a:xfrm>
            <a:off x="5601872" y="4689140"/>
            <a:ext cx="1548172" cy="144016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e</a:t>
            </a:r>
            <a:r>
              <a:rPr lang="en-US" altLang="ko-KR" sz="2000" b="1" smtClean="0">
                <a:solidFill>
                  <a:schemeClr val="tx1"/>
                </a:solidFill>
              </a:rPr>
              <a:t>cho</a:t>
            </a:r>
          </a:p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plugin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50" name="육각형 49"/>
          <p:cNvSpPr/>
          <p:nvPr/>
        </p:nvSpPr>
        <p:spPr>
          <a:xfrm>
            <a:off x="6952022" y="5023922"/>
            <a:ext cx="792088" cy="684076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UI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51" name="육각형 50"/>
          <p:cNvSpPr/>
          <p:nvPr/>
        </p:nvSpPr>
        <p:spPr>
          <a:xfrm>
            <a:off x="6695752" y="5577461"/>
            <a:ext cx="1170118" cy="882606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n</a:t>
            </a:r>
            <a:r>
              <a:rPr lang="en-US" altLang="ko-KR" sz="2000" b="1" smtClean="0">
                <a:solidFill>
                  <a:schemeClr val="tx1"/>
                </a:solidFill>
              </a:rPr>
              <a:t>ote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1157468" y="1446835"/>
            <a:ext cx="6597570" cy="3217762"/>
          </a:xfrm>
          <a:custGeom>
            <a:avLst/>
            <a:gdLst>
              <a:gd name="connsiteX0" fmla="*/ 0 w 6597570"/>
              <a:gd name="connsiteY0" fmla="*/ 3217762 h 3217762"/>
              <a:gd name="connsiteX1" fmla="*/ 2384385 w 6597570"/>
              <a:gd name="connsiteY1" fmla="*/ 1192193 h 3217762"/>
              <a:gd name="connsiteX2" fmla="*/ 4120588 w 6597570"/>
              <a:gd name="connsiteY2" fmla="*/ 2754775 h 3217762"/>
              <a:gd name="connsiteX3" fmla="*/ 5150735 w 6597570"/>
              <a:gd name="connsiteY3" fmla="*/ 2662178 h 3217762"/>
              <a:gd name="connsiteX4" fmla="*/ 6597570 w 6597570"/>
              <a:gd name="connsiteY4" fmla="*/ 0 h 321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7570" h="3217762">
                <a:moveTo>
                  <a:pt x="0" y="3217762"/>
                </a:moveTo>
                <a:lnTo>
                  <a:pt x="2384385" y="1192193"/>
                </a:lnTo>
                <a:lnTo>
                  <a:pt x="4120588" y="2754775"/>
                </a:lnTo>
                <a:lnTo>
                  <a:pt x="5150735" y="2662178"/>
                </a:lnTo>
                <a:lnTo>
                  <a:pt x="6597570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4584331" y="4170554"/>
            <a:ext cx="4409955" cy="2268638"/>
          </a:xfrm>
          <a:custGeom>
            <a:avLst/>
            <a:gdLst>
              <a:gd name="connsiteX0" fmla="*/ 0 w 4409955"/>
              <a:gd name="connsiteY0" fmla="*/ 2268638 h 2268638"/>
              <a:gd name="connsiteX1" fmla="*/ 1157469 w 4409955"/>
              <a:gd name="connsiteY1" fmla="*/ 0 h 2268638"/>
              <a:gd name="connsiteX2" fmla="*/ 4409955 w 4409955"/>
              <a:gd name="connsiteY2" fmla="*/ 995423 h 226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09955" h="2268638">
                <a:moveTo>
                  <a:pt x="0" y="2268638"/>
                </a:moveTo>
                <a:lnTo>
                  <a:pt x="1157469" y="0"/>
                </a:lnTo>
                <a:lnTo>
                  <a:pt x="4409955" y="995423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3092079" y="1422292"/>
            <a:ext cx="300942" cy="1342663"/>
          </a:xfrm>
          <a:custGeom>
            <a:avLst/>
            <a:gdLst>
              <a:gd name="connsiteX0" fmla="*/ 300942 w 300942"/>
              <a:gd name="connsiteY0" fmla="*/ 1342663 h 1342663"/>
              <a:gd name="connsiteX1" fmla="*/ 0 w 300942"/>
              <a:gd name="connsiteY1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0942" h="1342663">
                <a:moveTo>
                  <a:pt x="300942" y="1342663"/>
                </a:moveTo>
                <a:lnTo>
                  <a:pt x="0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053898" y="1196986"/>
            <a:ext cx="7776863" cy="349879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It’s a backgroud process and happens automatically while indexing and searching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03790" y="3469379"/>
            <a:ext cx="585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query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7335" y="4941370"/>
            <a:ext cx="5384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The more segments there are, the slower the search will be. (performance)</a:t>
            </a:r>
          </a:p>
          <a:p>
            <a:r>
              <a:rPr lang="en-US" altLang="ko-KR" sz="1200" smtClean="0"/>
              <a:t>Each segment consumes file handles, memory, and CPU cycles.</a:t>
            </a:r>
          </a:p>
          <a:p>
            <a:endParaRPr lang="en-US" altLang="ko-KR" sz="1200"/>
          </a:p>
          <a:p>
            <a:r>
              <a:rPr lang="en-US" altLang="ko-KR" sz="1200" smtClean="0"/>
              <a:t>So, </a:t>
            </a:r>
          </a:p>
          <a:p>
            <a:r>
              <a:rPr lang="en-US" altLang="ko-KR" sz="1200" smtClean="0"/>
              <a:t>ES solves this problem by merging segments in the background.</a:t>
            </a:r>
          </a:p>
          <a:p>
            <a:r>
              <a:rPr lang="en-US" altLang="ko-KR" sz="1200" smtClean="0"/>
              <a:t>Small segments are merged into bigger segments.</a:t>
            </a:r>
            <a:endParaRPr lang="ko-KR" altLang="en-US" sz="1200" dirty="0" err="1" smtClean="0"/>
          </a:p>
        </p:txBody>
      </p:sp>
      <p:sp>
        <p:nvSpPr>
          <p:cNvPr id="24" name="직사각형 23"/>
          <p:cNvSpPr/>
          <p:nvPr/>
        </p:nvSpPr>
        <p:spPr>
          <a:xfrm>
            <a:off x="3398860" y="2102212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17306" y="1994200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635752" y="1874640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754198" y="1749287"/>
            <a:ext cx="7200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590638" y="1749287"/>
            <a:ext cx="1677052" cy="12170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a big single 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9" name="오른쪽 화살표 28"/>
          <p:cNvSpPr/>
          <p:nvPr/>
        </p:nvSpPr>
        <p:spPr>
          <a:xfrm>
            <a:off x="4734556" y="2195562"/>
            <a:ext cx="652588" cy="352925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47401" y="3136600"/>
            <a:ext cx="4125422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Old all *.del will be deleted and does not copied over to the new bigger segment.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And those files are purged from the filesystem.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It happens automatically while indexing and searching</a:t>
            </a:r>
          </a:p>
          <a:p>
            <a:r>
              <a:rPr lang="en-US" altLang="ko-KR" sz="1200" u="sng" dirty="0" smtClean="0">
                <a:solidFill>
                  <a:schemeClr val="bg1"/>
                </a:solidFill>
              </a:rPr>
              <a:t>It acts 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like a 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process compaction in 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Cassandra</a:t>
            </a:r>
          </a:p>
          <a:p>
            <a:endParaRPr lang="en-US" altLang="ko-KR" sz="1200" u="sng" dirty="0">
              <a:solidFill>
                <a:schemeClr val="bg1"/>
              </a:solidFill>
            </a:endParaRPr>
          </a:p>
          <a:p>
            <a:r>
              <a:rPr lang="en-US" altLang="ko-KR" sz="1200" u="sng" dirty="0" err="1" smtClean="0">
                <a:solidFill>
                  <a:schemeClr val="bg1"/>
                </a:solidFill>
              </a:rPr>
              <a:t>Tunning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 is required</a:t>
            </a:r>
            <a:endParaRPr lang="ko-KR" altLang="en-US" sz="1200" u="sng" dirty="0" err="1" smtClean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5060850" y="2469367"/>
            <a:ext cx="0" cy="588264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6573179" y="4981851"/>
            <a:ext cx="2257581" cy="1166778"/>
            <a:chOff x="6403829" y="4662810"/>
            <a:chExt cx="2257581" cy="1487642"/>
          </a:xfrm>
        </p:grpSpPr>
        <p:sp>
          <p:nvSpPr>
            <p:cNvPr id="36" name="직사각형 35"/>
            <p:cNvSpPr/>
            <p:nvPr/>
          </p:nvSpPr>
          <p:spPr>
            <a:xfrm>
              <a:off x="6403829" y="4662810"/>
              <a:ext cx="2257581" cy="148764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 flipV="1">
              <a:off x="6442337" y="4705548"/>
              <a:ext cx="2219073" cy="142025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6442337" y="4705548"/>
              <a:ext cx="2219073" cy="1420258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 rot="20272691">
              <a:off x="7564650" y="4774017"/>
              <a:ext cx="8531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segments</a:t>
              </a:r>
              <a:endParaRPr lang="ko-KR" altLang="en-US" sz="1200" dirty="0" err="1" smtClean="0"/>
            </a:p>
          </p:txBody>
        </p:sp>
        <p:sp>
          <p:nvSpPr>
            <p:cNvPr id="43" name="TextBox 42"/>
            <p:cNvSpPr txBox="1"/>
            <p:nvPr/>
          </p:nvSpPr>
          <p:spPr>
            <a:xfrm rot="1606719">
              <a:off x="7455838" y="5644254"/>
              <a:ext cx="10707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performance</a:t>
              </a:r>
              <a:endParaRPr lang="ko-KR" altLang="en-US" sz="1200" dirty="0" err="1" smtClean="0"/>
            </a:p>
          </p:txBody>
        </p:sp>
      </p:grpSp>
      <p:cxnSp>
        <p:nvCxnSpPr>
          <p:cNvPr id="9" name="직선 화살표 연결선 8"/>
          <p:cNvCxnSpPr>
            <a:stCxn id="2" idx="0"/>
            <a:endCxn id="24" idx="1"/>
          </p:cNvCxnSpPr>
          <p:nvPr/>
        </p:nvCxnSpPr>
        <p:spPr>
          <a:xfrm flipV="1">
            <a:off x="1496627" y="2534260"/>
            <a:ext cx="1902233" cy="935119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2" idx="0"/>
            <a:endCxn id="25" idx="2"/>
          </p:cNvCxnSpPr>
          <p:nvPr/>
        </p:nvCxnSpPr>
        <p:spPr>
          <a:xfrm flipV="1">
            <a:off x="1496627" y="2858296"/>
            <a:ext cx="2380719" cy="611083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2" idx="0"/>
            <a:endCxn id="26" idx="2"/>
          </p:cNvCxnSpPr>
          <p:nvPr/>
        </p:nvCxnSpPr>
        <p:spPr>
          <a:xfrm flipV="1">
            <a:off x="1496627" y="2738736"/>
            <a:ext cx="2499165" cy="730643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2" idx="0"/>
            <a:endCxn id="27" idx="1"/>
          </p:cNvCxnSpPr>
          <p:nvPr/>
        </p:nvCxnSpPr>
        <p:spPr>
          <a:xfrm flipV="1">
            <a:off x="1496627" y="2181335"/>
            <a:ext cx="2257571" cy="1288044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22870" y="2689309"/>
            <a:ext cx="1092758" cy="553998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Need to check every segment in turn</a:t>
            </a:r>
            <a:endParaRPr lang="ko-KR" altLang="en-US" sz="1000" dirty="0" err="1" smtClean="0"/>
          </a:p>
        </p:txBody>
      </p:sp>
      <p:sp>
        <p:nvSpPr>
          <p:cNvPr id="69" name="직사각형 68"/>
          <p:cNvSpPr/>
          <p:nvPr/>
        </p:nvSpPr>
        <p:spPr>
          <a:xfrm>
            <a:off x="7318594" y="2092550"/>
            <a:ext cx="7200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64445" y="6190307"/>
            <a:ext cx="2626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like a compaction </a:t>
            </a:r>
            <a:r>
              <a:rPr lang="en-US" altLang="ko-KR" sz="1200" dirty="0" smtClean="0"/>
              <a:t>of </a:t>
            </a:r>
            <a:r>
              <a:rPr lang="en-US" altLang="ko-KR" sz="1200" dirty="0" err="1" smtClean="0"/>
              <a:t>cassandra</a:t>
            </a:r>
            <a:endParaRPr lang="ko-KR" altLang="en-US" sz="1200" dirty="0" err="1" smtClean="0"/>
          </a:p>
        </p:txBody>
      </p:sp>
      <p:sp>
        <p:nvSpPr>
          <p:cNvPr id="31" name="제목 11"/>
          <p:cNvSpPr txBox="1">
            <a:spLocks/>
          </p:cNvSpPr>
          <p:nvPr/>
        </p:nvSpPr>
        <p:spPr>
          <a:xfrm>
            <a:off x="924925" y="110668"/>
            <a:ext cx="8056150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i="1" dirty="0" smtClean="0"/>
              <a:t>What is sharding? (segment managing)</a:t>
            </a:r>
            <a:endParaRPr lang="ko-KR" alt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379801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1598" y="1232756"/>
            <a:ext cx="486652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1. Creating an index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Need to set to customize index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In order not to create index automatically…:</a:t>
            </a:r>
          </a:p>
          <a:p>
            <a:r>
              <a:rPr lang="ko-KR" altLang="en-US" sz="1200" dirty="0" smtClean="0"/>
              <a:t>→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action.auto_create_index</a:t>
            </a:r>
            <a:r>
              <a:rPr lang="en-US" altLang="ko-KR" sz="1200" dirty="0" smtClean="0"/>
              <a:t>: false </a:t>
            </a:r>
            <a:r>
              <a:rPr lang="en-US" altLang="ko-KR" sz="1200" dirty="0" err="1" smtClean="0"/>
              <a:t>conf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elasticsearch.yml</a:t>
            </a:r>
            <a:endParaRPr lang="en-US" altLang="ko-KR" sz="1200" dirty="0" smtClean="0"/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b="1" i="1" dirty="0" smtClean="0"/>
              <a:t>2. Deleting an index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DELETE /</a:t>
            </a:r>
            <a:r>
              <a:rPr lang="en-US" altLang="ko-KR" sz="1200" dirty="0" err="1" smtClean="0"/>
              <a:t>my_index</a:t>
            </a:r>
            <a:endParaRPr lang="en-US" altLang="ko-KR" sz="1200" dirty="0" smtClean="0"/>
          </a:p>
          <a:p>
            <a:r>
              <a:rPr lang="en-US" altLang="ko-KR" sz="1200" dirty="0" smtClean="0"/>
              <a:t>DELETE /</a:t>
            </a:r>
            <a:r>
              <a:rPr lang="en-US" altLang="ko-KR" sz="1200" dirty="0" err="1" smtClean="0"/>
              <a:t>index_one,index_two</a:t>
            </a:r>
            <a:r>
              <a:rPr lang="en-US" altLang="ko-KR" sz="1200" dirty="0" smtClean="0"/>
              <a:t> or /index_*</a:t>
            </a:r>
          </a:p>
          <a:p>
            <a:r>
              <a:rPr lang="en-US" altLang="ko-KR" sz="1200" dirty="0" smtClean="0"/>
              <a:t>DELETE /_all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b="1" dirty="0" smtClean="0"/>
              <a:t>* Index Settings</a:t>
            </a:r>
          </a:p>
          <a:p>
            <a:endParaRPr lang="en-US" altLang="ko-KR" sz="1200" dirty="0" smtClean="0"/>
          </a:p>
          <a:p>
            <a:r>
              <a:rPr lang="en-US" altLang="ko-KR" sz="1200" dirty="0" err="1" smtClean="0"/>
              <a:t>number_of_shards</a:t>
            </a:r>
            <a:r>
              <a:rPr lang="en-US" altLang="ko-KR" sz="1200" dirty="0" smtClean="0"/>
              <a:t>    (number of primary shards-can’t be changed)</a:t>
            </a:r>
          </a:p>
          <a:p>
            <a:r>
              <a:rPr lang="en-US" altLang="ko-KR" sz="1200" dirty="0" err="1" smtClean="0"/>
              <a:t>number_of_replicas</a:t>
            </a:r>
            <a:r>
              <a:rPr lang="en-US" altLang="ko-KR" sz="1200" dirty="0" smtClean="0"/>
              <a:t>   (number of replica shards-can be changed)</a:t>
            </a:r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b="1" i="1" dirty="0" smtClean="0"/>
              <a:t>3. Configuring Analyzers</a:t>
            </a:r>
          </a:p>
          <a:p>
            <a:r>
              <a:rPr lang="en-US" altLang="ko-KR" sz="1200" dirty="0" smtClean="0"/>
              <a:t>Analyzer</a:t>
            </a:r>
            <a:endParaRPr lang="en-US" altLang="ko-KR" sz="1200" dirty="0"/>
          </a:p>
          <a:p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5205028" y="1232756"/>
            <a:ext cx="1289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4</a:t>
            </a:r>
            <a:r>
              <a:rPr lang="en-US" altLang="ko-KR" sz="1200" b="1" i="1" smtClean="0"/>
              <a:t>.  Re indexing</a:t>
            </a:r>
            <a:endParaRPr lang="ko-KR" altLang="en-US" sz="1200" b="1" i="1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1386805" y="1889538"/>
            <a:ext cx="875755" cy="276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Settings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14847" y="1889538"/>
            <a:ext cx="873957" cy="276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mappings</a:t>
            </a:r>
          </a:p>
        </p:txBody>
      </p:sp>
      <p:sp>
        <p:nvSpPr>
          <p:cNvPr id="7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Index management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15231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1598" y="1232756"/>
            <a:ext cx="8589083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dirty="0" smtClean="0"/>
              <a:t>1. Query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PUT /website                                             &lt;- create a index named “website”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PUT /website/blog/123 { “A”: “va1”, “B”: “val2”}           &lt;- id made by owner  (version: 1, created: TRUE)</a:t>
            </a:r>
          </a:p>
          <a:p>
            <a:r>
              <a:rPr lang="en-US" altLang="ko-KR" sz="1200" dirty="0" smtClean="0"/>
              <a:t>PUT /website/blog/123 { “A”: “val3, “B”: “val4”}            &lt;- will be replaced with a new version (version: 2, created: False)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POST /website/blog/ {“ ”: “ ”, “ ”: “ ” }              &lt;- will be made by system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GET /website/blog/123?_source=</a:t>
            </a:r>
            <a:r>
              <a:rPr lang="en-US" altLang="ko-KR" sz="1200" dirty="0" err="1" smtClean="0"/>
              <a:t>title,text</a:t>
            </a:r>
            <a:r>
              <a:rPr lang="en-US" altLang="ko-KR" sz="1200" dirty="0" smtClean="0"/>
              <a:t>          &lt;- can define only two </a:t>
            </a:r>
            <a:r>
              <a:rPr lang="en-US" altLang="ko-KR" sz="1200" dirty="0" err="1" smtClean="0"/>
              <a:t>fileds</a:t>
            </a:r>
            <a:r>
              <a:rPr lang="en-US" altLang="ko-KR" sz="1200" dirty="0" smtClean="0"/>
              <a:t> among many</a:t>
            </a:r>
          </a:p>
          <a:p>
            <a:r>
              <a:rPr lang="en-US" altLang="ko-KR" sz="1200" dirty="0" smtClean="0"/>
              <a:t>GET /website/blog/123/_source                       &lt;- can query to receive except for metadata</a:t>
            </a:r>
          </a:p>
          <a:p>
            <a:r>
              <a:rPr lang="en-US" altLang="ko-KR" sz="1200" dirty="0" smtClean="0"/>
              <a:t>GET /website/blog/123?pretty                         &lt;- can receive with the format “JSON”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HEAD /website/blog/123                               &lt;- just check whether the document exists (return 200 or 404)</a:t>
            </a:r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Update API (can be used to make partial update to a document)</a:t>
            </a:r>
            <a:endParaRPr lang="ko-KR" altLang="en-US" sz="1200" dirty="0" err="1" smtClean="0"/>
          </a:p>
        </p:txBody>
      </p:sp>
      <p:sp>
        <p:nvSpPr>
          <p:cNvPr id="4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Index management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97271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60612" y="1124744"/>
            <a:ext cx="65089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Three stages for </a:t>
            </a:r>
            <a:r>
              <a:rPr lang="en-US" altLang="ko-KR" dirty="0" err="1" smtClean="0">
                <a:solidFill>
                  <a:srgbClr val="444444"/>
                </a:solidFill>
                <a:latin typeface="+mj-ea"/>
                <a:ea typeface="+mj-ea"/>
              </a:rPr>
              <a:t>Logstash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event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inputs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→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generate events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filters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→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modify them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outputs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→ ship them elsewhere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c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odecs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→ </a:t>
            </a:r>
            <a:r>
              <a:rPr lang="en-US" altLang="ko-KR" dirty="0" err="1" smtClean="0">
                <a:solidFill>
                  <a:srgbClr val="444444"/>
                </a:solidFill>
                <a:latin typeface="+mj-ea"/>
              </a:rPr>
              <a:t>json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, multiline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27933" y="1556792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/>
              <a:t>https://</a:t>
            </a:r>
            <a:r>
              <a:rPr lang="ko-KR" altLang="en-US" sz="1050">
                <a:hlinkClick r:id="rId2"/>
              </a:rPr>
              <a:t>www.elastic.co/guide/en/logstash/5.0/input-plugins.html</a:t>
            </a:r>
            <a:endParaRPr lang="ko-KR" altLang="en-US" sz="105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446863" y="3289920"/>
          <a:ext cx="5012274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6227"/>
                <a:gridCol w="4326047"/>
              </a:tblGrid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grok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Supports 120 patterns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mutate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Transformation (Rename, remove, replace, modify)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drop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Drop debug</a:t>
                      </a:r>
                      <a:r>
                        <a:rPr lang="en-US" altLang="ko-KR" sz="1000" baseline="0" smtClean="0"/>
                        <a:t> events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clone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Make</a:t>
                      </a:r>
                      <a:r>
                        <a:rPr lang="en-US" altLang="ko-KR" sz="1000" baseline="0" smtClean="0"/>
                        <a:t> a copy of an event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geoip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Add information about geographical location of IP addresses (kibana)</a:t>
                      </a:r>
                      <a:endParaRPr lang="ko-KR" altLang="en-US" sz="10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628964" y="1932657"/>
            <a:ext cx="4953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/>
              <a:t>https://</a:t>
            </a:r>
            <a:r>
              <a:rPr lang="ko-KR" altLang="en-US" sz="1050">
                <a:hlinkClick r:id="rId3"/>
              </a:rPr>
              <a:t>www.elastic.co/guide/en/logstash/5.0/filter-plugins.html#filter-plugins</a:t>
            </a:r>
            <a:endParaRPr lang="ko-KR" altLang="en-US" sz="1050"/>
          </a:p>
        </p:txBody>
      </p:sp>
      <p:sp>
        <p:nvSpPr>
          <p:cNvPr id="9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Pipeline(</a:t>
            </a:r>
            <a:r>
              <a:rPr lang="en-US" altLang="ko-KR" sz="4000" b="1" i="1" dirty="0" err="1" smtClean="0"/>
              <a:t>logstash</a:t>
            </a:r>
            <a:r>
              <a:rPr lang="en-US" altLang="ko-KR" sz="4000" b="1" i="1" dirty="0" smtClean="0"/>
              <a:t>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76836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795510" y="2037486"/>
            <a:ext cx="396106" cy="197690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78224" y="1634428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3147672" y="2887439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279832" y="2887439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3730350" y="2887439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6" name="TextBox 55"/>
          <p:cNvSpPr txBox="1"/>
          <p:nvPr/>
        </p:nvSpPr>
        <p:spPr>
          <a:xfrm>
            <a:off x="715792" y="1878266"/>
            <a:ext cx="1537345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Input</a:t>
            </a:r>
          </a:p>
          <a:p>
            <a:pPr algn="ctr"/>
            <a:r>
              <a:rPr lang="en-US" altLang="ko-KR" sz="1200" dirty="0" smtClean="0"/>
              <a:t>(streams by twitter)</a:t>
            </a:r>
            <a:endParaRPr lang="ko-KR" altLang="en-US" sz="1200" dirty="0" err="1" smtClean="0"/>
          </a:p>
        </p:txBody>
      </p:sp>
      <p:sp>
        <p:nvSpPr>
          <p:cNvPr id="57" name="TextBox 56"/>
          <p:cNvSpPr txBox="1"/>
          <p:nvPr/>
        </p:nvSpPr>
        <p:spPr>
          <a:xfrm>
            <a:off x="715792" y="3872032"/>
            <a:ext cx="1537345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Input</a:t>
            </a:r>
          </a:p>
          <a:p>
            <a:pPr algn="ctr"/>
            <a:r>
              <a:rPr lang="en-US" altLang="ko-KR" sz="1200" dirty="0" smtClean="0"/>
              <a:t>(logs by </a:t>
            </a:r>
            <a:r>
              <a:rPr lang="en-US" altLang="ko-KR" sz="1200" dirty="0" err="1" smtClean="0"/>
              <a:t>filebeat</a:t>
            </a:r>
            <a:r>
              <a:rPr lang="en-US" altLang="ko-KR" sz="1200" dirty="0" smtClean="0"/>
              <a:t>)</a:t>
            </a:r>
            <a:endParaRPr lang="ko-KR" altLang="en-US" sz="1200" dirty="0" err="1" smtClean="0"/>
          </a:p>
        </p:txBody>
      </p:sp>
      <p:cxnSp>
        <p:nvCxnSpPr>
          <p:cNvPr id="12" name="직선 화살표 연결선 11"/>
          <p:cNvCxnSpPr>
            <a:stCxn id="56" idx="3"/>
            <a:endCxn id="20" idx="1"/>
          </p:cNvCxnSpPr>
          <p:nvPr/>
        </p:nvCxnSpPr>
        <p:spPr>
          <a:xfrm>
            <a:off x="2253137" y="2109099"/>
            <a:ext cx="894535" cy="91684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7" idx="3"/>
            <a:endCxn id="20" idx="1"/>
          </p:cNvCxnSpPr>
          <p:nvPr/>
        </p:nvCxnSpPr>
        <p:spPr>
          <a:xfrm flipV="1">
            <a:off x="2253137" y="3025939"/>
            <a:ext cx="894535" cy="107692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자유형 78"/>
          <p:cNvSpPr/>
          <p:nvPr/>
        </p:nvSpPr>
        <p:spPr>
          <a:xfrm>
            <a:off x="2427667" y="2353477"/>
            <a:ext cx="468052" cy="369747"/>
          </a:xfrm>
          <a:custGeom>
            <a:avLst/>
            <a:gdLst>
              <a:gd name="connsiteX0" fmla="*/ 324036 w 783087"/>
              <a:gd name="connsiteY0" fmla="*/ 0 h 599127"/>
              <a:gd name="connsiteX1" fmla="*/ 367573 w 783087"/>
              <a:gd name="connsiteY1" fmla="*/ 3896 h 599127"/>
              <a:gd name="connsiteX2" fmla="*/ 405045 w 783087"/>
              <a:gd name="connsiteY2" fmla="*/ 14223 h 599127"/>
              <a:gd name="connsiteX3" fmla="*/ 442518 w 783087"/>
              <a:gd name="connsiteY3" fmla="*/ 3896 h 599127"/>
              <a:gd name="connsiteX4" fmla="*/ 486054 w 783087"/>
              <a:gd name="connsiteY4" fmla="*/ 0 h 599127"/>
              <a:gd name="connsiteX5" fmla="*/ 685102 w 783087"/>
              <a:gd name="connsiteY5" fmla="*/ 117131 h 599127"/>
              <a:gd name="connsiteX6" fmla="*/ 695534 w 783087"/>
              <a:gd name="connsiteY6" fmla="*/ 163005 h 599127"/>
              <a:gd name="connsiteX7" fmla="*/ 719815 w 783087"/>
              <a:gd name="connsiteY7" fmla="*/ 177538 h 599127"/>
              <a:gd name="connsiteX8" fmla="*/ 783087 w 783087"/>
              <a:gd name="connsiteY8" fmla="*/ 313147 h 599127"/>
              <a:gd name="connsiteX9" fmla="*/ 610600 w 783087"/>
              <a:gd name="connsiteY9" fmla="*/ 501031 h 599127"/>
              <a:gd name="connsiteX10" fmla="*/ 571104 w 783087"/>
              <a:gd name="connsiteY10" fmla="*/ 504565 h 599127"/>
              <a:gd name="connsiteX11" fmla="*/ 541948 w 783087"/>
              <a:gd name="connsiteY11" fmla="*/ 542956 h 599127"/>
              <a:gd name="connsiteX12" fmla="*/ 389196 w 783087"/>
              <a:gd name="connsiteY12" fmla="*/ 599127 h 599127"/>
              <a:gd name="connsiteX13" fmla="*/ 236444 w 783087"/>
              <a:gd name="connsiteY13" fmla="*/ 542956 h 599127"/>
              <a:gd name="connsiteX14" fmla="*/ 206947 w 783087"/>
              <a:gd name="connsiteY14" fmla="*/ 504116 h 599127"/>
              <a:gd name="connsiteX15" fmla="*/ 172487 w 783087"/>
              <a:gd name="connsiteY15" fmla="*/ 501032 h 599127"/>
              <a:gd name="connsiteX16" fmla="*/ 0 w 783087"/>
              <a:gd name="connsiteY16" fmla="*/ 313148 h 599127"/>
              <a:gd name="connsiteX17" fmla="*/ 63272 w 783087"/>
              <a:gd name="connsiteY17" fmla="*/ 177539 h 599127"/>
              <a:gd name="connsiteX18" fmla="*/ 114610 w 783087"/>
              <a:gd name="connsiteY18" fmla="*/ 146810 h 599127"/>
              <a:gd name="connsiteX19" fmla="*/ 124988 w 783087"/>
              <a:gd name="connsiteY19" fmla="*/ 117131 h 599127"/>
              <a:gd name="connsiteX20" fmla="*/ 324036 w 783087"/>
              <a:gd name="connsiteY20" fmla="*/ 0 h 59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3087" h="599127">
                <a:moveTo>
                  <a:pt x="324036" y="0"/>
                </a:moveTo>
                <a:cubicBezTo>
                  <a:pt x="338950" y="0"/>
                  <a:pt x="353510" y="1341"/>
                  <a:pt x="367573" y="3896"/>
                </a:cubicBezTo>
                <a:lnTo>
                  <a:pt x="405045" y="14223"/>
                </a:lnTo>
                <a:lnTo>
                  <a:pt x="442518" y="3896"/>
                </a:lnTo>
                <a:cubicBezTo>
                  <a:pt x="456580" y="1341"/>
                  <a:pt x="471141" y="0"/>
                  <a:pt x="486054" y="0"/>
                </a:cubicBezTo>
                <a:cubicBezTo>
                  <a:pt x="575535" y="0"/>
                  <a:pt x="652308" y="48298"/>
                  <a:pt x="685102" y="117131"/>
                </a:cubicBezTo>
                <a:lnTo>
                  <a:pt x="695534" y="163005"/>
                </a:lnTo>
                <a:lnTo>
                  <a:pt x="719815" y="177538"/>
                </a:lnTo>
                <a:cubicBezTo>
                  <a:pt x="758908" y="212243"/>
                  <a:pt x="783087" y="260189"/>
                  <a:pt x="783087" y="313147"/>
                </a:cubicBezTo>
                <a:cubicBezTo>
                  <a:pt x="783087" y="405825"/>
                  <a:pt x="709038" y="483148"/>
                  <a:pt x="610600" y="501031"/>
                </a:cubicBezTo>
                <a:lnTo>
                  <a:pt x="571104" y="504565"/>
                </a:lnTo>
                <a:lnTo>
                  <a:pt x="541948" y="542956"/>
                </a:lnTo>
                <a:cubicBezTo>
                  <a:pt x="502856" y="577661"/>
                  <a:pt x="448850" y="599127"/>
                  <a:pt x="389196" y="599127"/>
                </a:cubicBezTo>
                <a:cubicBezTo>
                  <a:pt x="329543" y="599127"/>
                  <a:pt x="275537" y="577661"/>
                  <a:pt x="236444" y="542956"/>
                </a:cubicBezTo>
                <a:lnTo>
                  <a:pt x="206947" y="504116"/>
                </a:lnTo>
                <a:lnTo>
                  <a:pt x="172487" y="501032"/>
                </a:lnTo>
                <a:cubicBezTo>
                  <a:pt x="74049" y="483149"/>
                  <a:pt x="0" y="405825"/>
                  <a:pt x="0" y="313148"/>
                </a:cubicBezTo>
                <a:cubicBezTo>
                  <a:pt x="0" y="260190"/>
                  <a:pt x="24179" y="212244"/>
                  <a:pt x="63272" y="177539"/>
                </a:cubicBezTo>
                <a:lnTo>
                  <a:pt x="114610" y="146810"/>
                </a:lnTo>
                <a:lnTo>
                  <a:pt x="124988" y="117131"/>
                </a:lnTo>
                <a:cubicBezTo>
                  <a:pt x="157782" y="48298"/>
                  <a:pt x="234556" y="0"/>
                  <a:pt x="324036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99254" y="2386360"/>
            <a:ext cx="724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internet</a:t>
            </a:r>
            <a:endParaRPr lang="ko-KR" altLang="en-US" sz="1200" dirty="0" err="1" smtClean="0"/>
          </a:p>
        </p:txBody>
      </p:sp>
      <p:sp>
        <p:nvSpPr>
          <p:cNvPr id="80" name="TextBox 79"/>
          <p:cNvSpPr txBox="1"/>
          <p:nvPr/>
        </p:nvSpPr>
        <p:spPr>
          <a:xfrm>
            <a:off x="8214151" y="2175247"/>
            <a:ext cx="105932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Output 1</a:t>
            </a:r>
          </a:p>
          <a:p>
            <a:pPr algn="ctr"/>
            <a:r>
              <a:rPr lang="en-US" altLang="ko-KR" sz="1200" dirty="0" err="1" smtClean="0"/>
              <a:t>elasticsearch</a:t>
            </a:r>
            <a:endParaRPr lang="ko-KR" altLang="en-US" sz="1200" dirty="0" err="1" smtClean="0"/>
          </a:p>
        </p:txBody>
      </p:sp>
      <p:sp>
        <p:nvSpPr>
          <p:cNvPr id="84" name="TextBox 83"/>
          <p:cNvSpPr txBox="1"/>
          <p:nvPr/>
        </p:nvSpPr>
        <p:spPr>
          <a:xfrm>
            <a:off x="8214151" y="3389747"/>
            <a:ext cx="105915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Output 2</a:t>
            </a:r>
          </a:p>
          <a:p>
            <a:pPr algn="ctr"/>
            <a:r>
              <a:rPr lang="en-US" altLang="ko-KR" sz="1200" smtClean="0"/>
              <a:t>file</a:t>
            </a:r>
            <a:endParaRPr lang="ko-KR" altLang="en-US" sz="1200" dirty="0" err="1" smtClean="0"/>
          </a:p>
        </p:txBody>
      </p:sp>
      <p:cxnSp>
        <p:nvCxnSpPr>
          <p:cNvPr id="85" name="직선 화살표 연결선 84"/>
          <p:cNvCxnSpPr>
            <a:stCxn id="21" idx="3"/>
            <a:endCxn id="80" idx="1"/>
          </p:cNvCxnSpPr>
          <p:nvPr/>
        </p:nvCxnSpPr>
        <p:spPr>
          <a:xfrm flipV="1">
            <a:off x="4961429" y="2406080"/>
            <a:ext cx="3252722" cy="61985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21" idx="3"/>
            <a:endCxn id="84" idx="1"/>
          </p:cNvCxnSpPr>
          <p:nvPr/>
        </p:nvCxnSpPr>
        <p:spPr>
          <a:xfrm>
            <a:off x="4961429" y="3025939"/>
            <a:ext cx="3252722" cy="59464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1"/>
          <p:cNvSpPr>
            <a:spLocks noChangeArrowheads="1"/>
          </p:cNvSpPr>
          <p:nvPr/>
        </p:nvSpPr>
        <p:spPr bwMode="auto">
          <a:xfrm>
            <a:off x="819345" y="4465445"/>
            <a:ext cx="2319571" cy="1354217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filebeat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prospectors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input_type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log </a:t>
            </a:r>
            <a:r>
              <a:rPr kumimoji="0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paths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/var/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/*.log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ko-KR" altLang="ko-KR" sz="8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fields: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type:syslog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output.logstash: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hosts: ["localhost:5043"]</a:t>
            </a:r>
            <a:r>
              <a:rPr kumimoji="0" lang="ko-KR" altLang="ko-KR" sz="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100" b="0" i="0" u="none" strike="noStrike" cap="none" normalizeH="0" baseline="0" smtClean="0">
              <a:ln>
                <a:noFill/>
              </a:ln>
              <a:solidFill>
                <a:srgbClr val="44444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4287700" y="4062719"/>
            <a:ext cx="5016704" cy="2616101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twitter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consumer_key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"enter_your_consumer_key_here"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consumer_secret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"enter_your_secret_here"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keywords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"cloud"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oauth_token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"enter_your_access_token_here"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oauth_token_secret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"enter_your_access_token_secret_here"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beats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port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"5043"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elasticsearch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hosts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"IP Address 1:port1"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"IP Address 2:port2"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path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"/path/to/target/file"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한쪽 모서리가 잘린 사각형 87"/>
          <p:cNvSpPr/>
          <p:nvPr/>
        </p:nvSpPr>
        <p:spPr>
          <a:xfrm>
            <a:off x="3608028" y="4260003"/>
            <a:ext cx="948928" cy="526470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</a:rPr>
              <a:t>Consuming</a:t>
            </a:r>
          </a:p>
          <a:p>
            <a:r>
              <a:rPr lang="en-US" altLang="ko-KR" sz="1000" smtClean="0">
                <a:solidFill>
                  <a:schemeClr val="tx1"/>
                </a:solidFill>
              </a:rPr>
              <a:t>-twitter</a:t>
            </a:r>
          </a:p>
          <a:p>
            <a:r>
              <a:rPr lang="en-US" altLang="ko-KR" sz="1000" smtClean="0">
                <a:solidFill>
                  <a:schemeClr val="tx1"/>
                </a:solidFill>
              </a:rPr>
              <a:t>-beat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1" name="한쪽 모서리가 잘린 사각형 90"/>
          <p:cNvSpPr/>
          <p:nvPr/>
        </p:nvSpPr>
        <p:spPr>
          <a:xfrm>
            <a:off x="3608028" y="5684754"/>
            <a:ext cx="1020936" cy="563136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Indexing</a:t>
            </a: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-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elasticsearch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-file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5" name="제목 11"/>
          <p:cNvSpPr txBox="1">
            <a:spLocks/>
          </p:cNvSpPr>
          <p:nvPr/>
        </p:nvSpPr>
        <p:spPr>
          <a:xfrm>
            <a:off x="1624013" y="450475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Pipeline</a:t>
            </a:r>
          </a:p>
          <a:p>
            <a:r>
              <a:rPr lang="en-US" altLang="ko-KR" sz="2000" b="1" dirty="0" smtClean="0"/>
              <a:t>(</a:t>
            </a:r>
            <a:r>
              <a:rPr lang="en-US" altLang="ko-KR" sz="2000" b="1" dirty="0" smtClean="0"/>
              <a:t>stitching together multiple input and output)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2198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351011"/>
              </p:ext>
            </p:extLst>
          </p:nvPr>
        </p:nvGraphicFramePr>
        <p:xfrm>
          <a:off x="730630" y="4614508"/>
          <a:ext cx="8437534" cy="1514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6694"/>
                <a:gridCol w="1872208"/>
                <a:gridCol w="2808312"/>
                <a:gridCol w="2880320"/>
              </a:tblGrid>
              <a:tr h="299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Kinds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Objects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Examples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4795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Term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Exact values</a:t>
                      </a:r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Dates, </a:t>
                      </a:r>
                    </a:p>
                    <a:p>
                      <a:pPr latinLnBrk="1"/>
                      <a:r>
                        <a:rPr lang="en-US" altLang="ko-KR" sz="1100" smtClean="0"/>
                        <a:t>Booleans, </a:t>
                      </a:r>
                    </a:p>
                    <a:p>
                      <a:pPr latinLnBrk="1"/>
                      <a:r>
                        <a:rPr lang="en-US" altLang="ko-KR" sz="1100" smtClean="0"/>
                        <a:t>not_analyzed</a:t>
                      </a:r>
                      <a:r>
                        <a:rPr lang="en-US" altLang="ko-KR" sz="1100" baseline="0" smtClean="0"/>
                        <a:t> exact-value string fields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 "term": { "age": 26 }}</a:t>
                      </a:r>
                    </a:p>
                    <a:p>
                      <a:r>
                        <a:rPr lang="en-US" altLang="ko-KR" sz="105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 "term": { "date": "2014-09-01" }}</a:t>
                      </a:r>
                      <a:endParaRPr lang="ko-KR" altLang="en-US" sz="105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9218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16414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1598" y="1016732"/>
            <a:ext cx="2785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What is </a:t>
            </a:r>
            <a:r>
              <a:rPr lang="en-US" altLang="ko-KR" sz="1600" b="1" dirty="0" smtClean="0"/>
              <a:t>Query and Filter?</a:t>
            </a:r>
            <a:endParaRPr lang="ko-KR" alt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30630" y="4088177"/>
            <a:ext cx="2769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/>
              <a:t>Filter </a:t>
            </a:r>
            <a:r>
              <a:rPr lang="en-US" altLang="ko-KR" sz="1400" i="1" dirty="0" smtClean="0"/>
              <a:t>(boolean, fast, cacheable</a:t>
            </a:r>
            <a:r>
              <a:rPr lang="en-US" altLang="ko-KR" sz="1400" i="1" dirty="0" smtClean="0"/>
              <a:t>)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159227"/>
              </p:ext>
            </p:extLst>
          </p:nvPr>
        </p:nvGraphicFramePr>
        <p:xfrm>
          <a:off x="730630" y="1448780"/>
          <a:ext cx="3757014" cy="2587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2208"/>
                <a:gridCol w="188480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Queries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Filters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relevance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 smtClean="0"/>
                        <a:t>Boolean yes/no</a:t>
                      </a:r>
                    </a:p>
                    <a:p>
                      <a:pPr algn="ctr"/>
                      <a:r>
                        <a:rPr lang="en-US" altLang="ko-KR" sz="1050" dirty="0" smtClean="0"/>
                        <a:t>(=binary question)</a:t>
                      </a:r>
                      <a:endParaRPr lang="ko-KR" altLang="en-US" sz="105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Full text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(unstructured)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Exact values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(structured)</a:t>
                      </a:r>
                      <a:endParaRPr lang="ko-KR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Not cached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Cached</a:t>
                      </a:r>
                      <a:endParaRPr lang="ko-KR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Slower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Faster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(dataset-&gt;filtered-&gt;subset-&gt;query)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/>
                        <a:t>Filter first, then query remaining docs</a:t>
                      </a:r>
                      <a:endParaRPr lang="ko-KR" altLang="en-US" sz="11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4" name="순서도: 자기 디스크 3"/>
          <p:cNvSpPr/>
          <p:nvPr/>
        </p:nvSpPr>
        <p:spPr>
          <a:xfrm>
            <a:off x="5323568" y="1466083"/>
            <a:ext cx="1620180" cy="471028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Full Dataset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순서도: 문서 9"/>
          <p:cNvSpPr/>
          <p:nvPr/>
        </p:nvSpPr>
        <p:spPr>
          <a:xfrm>
            <a:off x="8635936" y="1521577"/>
            <a:ext cx="540060" cy="360040"/>
          </a:xfrm>
          <a:prstGeom prst="flowChartDocumen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4"/>
            <a:endCxn id="10" idx="1"/>
          </p:cNvCxnSpPr>
          <p:nvPr/>
        </p:nvCxnSpPr>
        <p:spPr>
          <a:xfrm>
            <a:off x="6943748" y="1701597"/>
            <a:ext cx="16921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자기 디스크 7"/>
          <p:cNvSpPr/>
          <p:nvPr/>
        </p:nvSpPr>
        <p:spPr>
          <a:xfrm>
            <a:off x="7303788" y="1456656"/>
            <a:ext cx="756084" cy="489882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subset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07803" y="1900595"/>
            <a:ext cx="75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8151627" y="1852172"/>
            <a:ext cx="75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5601313" y="2376937"/>
            <a:ext cx="33690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GET /_search</a:t>
            </a:r>
          </a:p>
          <a:p>
            <a:r>
              <a:rPr lang="en-US" altLang="ko-KR" sz="1200" dirty="0" smtClean="0"/>
              <a:t>{</a:t>
            </a:r>
          </a:p>
          <a:p>
            <a:r>
              <a:rPr lang="en-US" altLang="ko-KR" sz="1200" dirty="0" smtClean="0"/>
              <a:t>    “query”: {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“filtered”: {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“query”: {“match”: { “title”: “search”}},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“filter”: {“term”: {“status”: “active”}}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}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}</a:t>
            </a:r>
            <a:endParaRPr lang="en-US" altLang="ko-KR" sz="1200" dirty="0"/>
          </a:p>
          <a:p>
            <a:r>
              <a:rPr lang="en-US" altLang="ko-KR" sz="1200" dirty="0" smtClean="0"/>
              <a:t>}</a:t>
            </a:r>
            <a:endParaRPr lang="ko-KR" altLang="en-US" sz="1200" dirty="0" err="1" smtClean="0"/>
          </a:p>
        </p:txBody>
      </p:sp>
      <p:sp>
        <p:nvSpPr>
          <p:cNvPr id="1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Query &amp; Filter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403060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71598" y="1160748"/>
            <a:ext cx="31608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“bool”: {</a:t>
            </a:r>
          </a:p>
          <a:p>
            <a:r>
              <a:rPr lang="en-US" altLang="ko-KR" sz="1600" dirty="0" smtClean="0"/>
              <a:t>    “must”:  [&lt;filters&gt;],      AND</a:t>
            </a:r>
            <a:endParaRPr lang="en-US" altLang="ko-KR" sz="1600" dirty="0"/>
          </a:p>
          <a:p>
            <a:r>
              <a:rPr lang="en-US" altLang="ko-KR" sz="1600" dirty="0" smtClean="0"/>
              <a:t>    “should”:   [filters],       OR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“</a:t>
            </a:r>
            <a:r>
              <a:rPr lang="en-US" altLang="ko-KR" sz="1600" dirty="0" err="1" smtClean="0"/>
              <a:t>must_not</a:t>
            </a:r>
            <a:r>
              <a:rPr lang="en-US" altLang="ko-KR" sz="1600" dirty="0" smtClean="0"/>
              <a:t>”:  [&lt;filters&gt;]  NOT</a:t>
            </a:r>
          </a:p>
          <a:p>
            <a:r>
              <a:rPr lang="en-US" altLang="ko-KR" sz="1600" dirty="0"/>
              <a:t>}</a:t>
            </a:r>
            <a:endParaRPr lang="ko-KR" altLang="en-US" sz="16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671598" y="2990995"/>
            <a:ext cx="595682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{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“filtered”: {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“query”: {“match”: { “title”: “full text search” }},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“filter”; {</a:t>
            </a:r>
          </a:p>
          <a:p>
            <a:r>
              <a:rPr lang="en-US" altLang="ko-KR" sz="1600" dirty="0" smtClean="0"/>
              <a:t>            “bool”: {</a:t>
            </a:r>
          </a:p>
          <a:p>
            <a:r>
              <a:rPr lang="en-US" altLang="ko-KR" sz="1600" dirty="0" smtClean="0"/>
              <a:t>                “must”:  {“range”: {“created”: {“</a:t>
            </a:r>
            <a:r>
              <a:rPr lang="en-US" altLang="ko-KR" sz="1600" dirty="0" err="1" smtClean="0"/>
              <a:t>gte</a:t>
            </a:r>
            <a:r>
              <a:rPr lang="en-US" altLang="ko-KR" sz="1600" dirty="0" smtClean="0"/>
              <a:t>”: “now-1d/d”}}},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“should”: [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    {“term”: {“featured”: true}},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    {“term”: {“starred”: true}}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],</a:t>
            </a:r>
          </a:p>
          <a:p>
            <a:r>
              <a:rPr lang="en-US" altLang="ko-KR" sz="1600" dirty="0" smtClean="0"/>
              <a:t>                “</a:t>
            </a:r>
            <a:r>
              <a:rPr lang="en-US" altLang="ko-KR" sz="1600" dirty="0" err="1" smtClean="0"/>
              <a:t>must_not</a:t>
            </a:r>
            <a:r>
              <a:rPr lang="en-US" altLang="ko-KR" sz="1600" dirty="0" smtClean="0"/>
              <a:t>”: {“term”: { “deleted”: false}}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}</a:t>
            </a:r>
          </a:p>
          <a:p>
            <a:r>
              <a:rPr lang="en-US" altLang="ko-KR" sz="1600" dirty="0"/>
              <a:t>}</a:t>
            </a:r>
            <a:endParaRPr lang="ko-KR" altLang="en-US" sz="1600" dirty="0" err="1" smtClean="0"/>
          </a:p>
        </p:txBody>
      </p:sp>
      <p:sp>
        <p:nvSpPr>
          <p:cNvPr id="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Filter (Boolean type)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41907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596516" y="908720"/>
            <a:ext cx="8330637" cy="6120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smtClean="0">
                <a:solidFill>
                  <a:schemeClr val="tx1"/>
                </a:solidFill>
              </a:rPr>
              <a:t>Aggregations dsl (domain specific language)</a:t>
            </a:r>
          </a:p>
          <a:p>
            <a:r>
              <a:rPr lang="en-US" altLang="ko-KR" sz="1400" smtClean="0">
                <a:solidFill>
                  <a:schemeClr val="tx1"/>
                </a:solidFill>
              </a:rPr>
              <a:t>Differen types of aggregations</a:t>
            </a:r>
          </a:p>
        </p:txBody>
      </p:sp>
      <p:graphicFrame>
        <p:nvGraphicFramePr>
          <p:cNvPr id="4" name="내용 개체 틀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211126"/>
              </p:ext>
            </p:extLst>
          </p:nvPr>
        </p:nvGraphicFramePr>
        <p:xfrm>
          <a:off x="671598" y="1518302"/>
          <a:ext cx="2468864" cy="25094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4432"/>
                <a:gridCol w="1234432"/>
              </a:tblGrid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Buckets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Metrics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Terms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Stats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Date Historgram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Percentile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Filter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Cardinality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Range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Top hits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Nested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Scripted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Children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Max | Min</a:t>
                      </a:r>
                      <a:r>
                        <a:rPr lang="en-US" altLang="ko-KR" sz="1000" baseline="0" smtClean="0"/>
                        <a:t> | Avg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Simple</a:t>
                      </a:r>
                      <a:r>
                        <a:rPr lang="en-US" altLang="ko-KR" sz="1000" baseline="0" smtClean="0"/>
                        <a:t> mathematical operations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36" name="그룹 135"/>
          <p:cNvGrpSpPr/>
          <p:nvPr/>
        </p:nvGrpSpPr>
        <p:grpSpPr>
          <a:xfrm>
            <a:off x="3674658" y="3383335"/>
            <a:ext cx="5786192" cy="2569891"/>
            <a:chOff x="3674658" y="3383335"/>
            <a:chExt cx="5786192" cy="2569891"/>
          </a:xfrm>
        </p:grpSpPr>
        <p:sp>
          <p:nvSpPr>
            <p:cNvPr id="2" name="직사각형 1"/>
            <p:cNvSpPr/>
            <p:nvPr/>
          </p:nvSpPr>
          <p:spPr>
            <a:xfrm>
              <a:off x="3674658" y="4217767"/>
              <a:ext cx="1080120" cy="43204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documents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" name="순서도: 수동 연산 2"/>
            <p:cNvSpPr/>
            <p:nvPr/>
          </p:nvSpPr>
          <p:spPr>
            <a:xfrm>
              <a:off x="5043010" y="3578911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순서도: 수동 연산 10"/>
            <p:cNvSpPr/>
            <p:nvPr/>
          </p:nvSpPr>
          <p:spPr>
            <a:xfrm>
              <a:off x="6256494" y="3569131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순서도: 수동 연산 11"/>
            <p:cNvSpPr/>
            <p:nvPr/>
          </p:nvSpPr>
          <p:spPr>
            <a:xfrm>
              <a:off x="6256494" y="3668161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순서도: 수동 연산 12"/>
            <p:cNvSpPr/>
            <p:nvPr/>
          </p:nvSpPr>
          <p:spPr>
            <a:xfrm>
              <a:off x="6256494" y="3776173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1" name="직선 화살표 연결선 20"/>
            <p:cNvCxnSpPr>
              <a:stCxn id="3" idx="3"/>
              <a:endCxn id="11" idx="1"/>
            </p:cNvCxnSpPr>
            <p:nvPr/>
          </p:nvCxnSpPr>
          <p:spPr>
            <a:xfrm flipV="1">
              <a:off x="5820696" y="3609627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3" idx="3"/>
              <a:endCxn id="12" idx="1"/>
            </p:cNvCxnSpPr>
            <p:nvPr/>
          </p:nvCxnSpPr>
          <p:spPr>
            <a:xfrm flipV="1">
              <a:off x="5820696" y="3708657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3" idx="3"/>
              <a:endCxn id="13" idx="1"/>
            </p:cNvCxnSpPr>
            <p:nvPr/>
          </p:nvCxnSpPr>
          <p:spPr>
            <a:xfrm>
              <a:off x="5820696" y="3722927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7329264" y="3422470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329264" y="3628659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329264" y="3834848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화살표 연결선 32"/>
            <p:cNvCxnSpPr>
              <a:stCxn id="11" idx="3"/>
              <a:endCxn id="30" idx="1"/>
            </p:cNvCxnSpPr>
            <p:nvPr/>
          </p:nvCxnSpPr>
          <p:spPr>
            <a:xfrm flipV="1">
              <a:off x="6677741" y="3495801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2" idx="3"/>
              <a:endCxn id="31" idx="1"/>
            </p:cNvCxnSpPr>
            <p:nvPr/>
          </p:nvCxnSpPr>
          <p:spPr>
            <a:xfrm flipV="1">
              <a:off x="6677741" y="3701990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13" idx="3"/>
              <a:endCxn id="32" idx="1"/>
            </p:cNvCxnSpPr>
            <p:nvPr/>
          </p:nvCxnSpPr>
          <p:spPr>
            <a:xfrm>
              <a:off x="6677741" y="3816669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순서도: 수동 연산 41"/>
            <p:cNvSpPr/>
            <p:nvPr/>
          </p:nvSpPr>
          <p:spPr>
            <a:xfrm>
              <a:off x="5043010" y="4247867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3" name="순서도: 수동 연산 42"/>
            <p:cNvSpPr/>
            <p:nvPr/>
          </p:nvSpPr>
          <p:spPr>
            <a:xfrm>
              <a:off x="6256494" y="4238087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4" name="순서도: 수동 연산 43"/>
            <p:cNvSpPr/>
            <p:nvPr/>
          </p:nvSpPr>
          <p:spPr>
            <a:xfrm>
              <a:off x="6256494" y="4337117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5" name="순서도: 수동 연산 44"/>
            <p:cNvSpPr/>
            <p:nvPr/>
          </p:nvSpPr>
          <p:spPr>
            <a:xfrm>
              <a:off x="6256494" y="4445129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>
              <a:stCxn id="42" idx="3"/>
              <a:endCxn id="43" idx="1"/>
            </p:cNvCxnSpPr>
            <p:nvPr/>
          </p:nvCxnSpPr>
          <p:spPr>
            <a:xfrm flipV="1">
              <a:off x="5820696" y="4278583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42" idx="3"/>
              <a:endCxn id="44" idx="1"/>
            </p:cNvCxnSpPr>
            <p:nvPr/>
          </p:nvCxnSpPr>
          <p:spPr>
            <a:xfrm flipV="1">
              <a:off x="5820696" y="4377613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42" idx="3"/>
              <a:endCxn id="45" idx="1"/>
            </p:cNvCxnSpPr>
            <p:nvPr/>
          </p:nvCxnSpPr>
          <p:spPr>
            <a:xfrm>
              <a:off x="5820696" y="4391883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7329264" y="4091426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329264" y="4297615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329264" y="4503804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>
              <a:stCxn id="43" idx="3"/>
              <a:endCxn id="49" idx="1"/>
            </p:cNvCxnSpPr>
            <p:nvPr/>
          </p:nvCxnSpPr>
          <p:spPr>
            <a:xfrm flipV="1">
              <a:off x="6677741" y="4164757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44" idx="3"/>
              <a:endCxn id="50" idx="1"/>
            </p:cNvCxnSpPr>
            <p:nvPr/>
          </p:nvCxnSpPr>
          <p:spPr>
            <a:xfrm flipV="1">
              <a:off x="6677741" y="4370946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stCxn id="45" idx="3"/>
              <a:endCxn id="51" idx="1"/>
            </p:cNvCxnSpPr>
            <p:nvPr/>
          </p:nvCxnSpPr>
          <p:spPr>
            <a:xfrm>
              <a:off x="6677741" y="4485625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순서도: 수동 연산 54"/>
            <p:cNvSpPr/>
            <p:nvPr/>
          </p:nvSpPr>
          <p:spPr>
            <a:xfrm>
              <a:off x="5043010" y="4920990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6" name="순서도: 수동 연산 55"/>
            <p:cNvSpPr/>
            <p:nvPr/>
          </p:nvSpPr>
          <p:spPr>
            <a:xfrm>
              <a:off x="6256494" y="4911210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7" name="순서도: 수동 연산 56"/>
            <p:cNvSpPr/>
            <p:nvPr/>
          </p:nvSpPr>
          <p:spPr>
            <a:xfrm>
              <a:off x="6256494" y="5010240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8" name="순서도: 수동 연산 57"/>
            <p:cNvSpPr/>
            <p:nvPr/>
          </p:nvSpPr>
          <p:spPr>
            <a:xfrm>
              <a:off x="6256494" y="5118252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9" name="직선 화살표 연결선 58"/>
            <p:cNvCxnSpPr>
              <a:stCxn id="55" idx="3"/>
              <a:endCxn id="56" idx="1"/>
            </p:cNvCxnSpPr>
            <p:nvPr/>
          </p:nvCxnSpPr>
          <p:spPr>
            <a:xfrm flipV="1">
              <a:off x="5820696" y="4951706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5" idx="3"/>
              <a:endCxn id="57" idx="1"/>
            </p:cNvCxnSpPr>
            <p:nvPr/>
          </p:nvCxnSpPr>
          <p:spPr>
            <a:xfrm flipV="1">
              <a:off x="5820696" y="5050736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5" idx="3"/>
              <a:endCxn id="58" idx="1"/>
            </p:cNvCxnSpPr>
            <p:nvPr/>
          </p:nvCxnSpPr>
          <p:spPr>
            <a:xfrm>
              <a:off x="5820696" y="5065006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/>
            <p:cNvSpPr/>
            <p:nvPr/>
          </p:nvSpPr>
          <p:spPr>
            <a:xfrm>
              <a:off x="7329264" y="4764549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329264" y="4970738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7329264" y="5176927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65" name="직선 화살표 연결선 64"/>
            <p:cNvCxnSpPr>
              <a:stCxn id="56" idx="3"/>
              <a:endCxn id="62" idx="1"/>
            </p:cNvCxnSpPr>
            <p:nvPr/>
          </p:nvCxnSpPr>
          <p:spPr>
            <a:xfrm flipV="1">
              <a:off x="6677741" y="4837880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57" idx="3"/>
              <a:endCxn id="63" idx="1"/>
            </p:cNvCxnSpPr>
            <p:nvPr/>
          </p:nvCxnSpPr>
          <p:spPr>
            <a:xfrm flipV="1">
              <a:off x="6677741" y="5044069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>
              <a:stCxn id="58" idx="3"/>
              <a:endCxn id="64" idx="1"/>
            </p:cNvCxnSpPr>
            <p:nvPr/>
          </p:nvCxnSpPr>
          <p:spPr>
            <a:xfrm>
              <a:off x="6677741" y="5158748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2" idx="3"/>
              <a:endCxn id="3" idx="1"/>
            </p:cNvCxnSpPr>
            <p:nvPr/>
          </p:nvCxnSpPr>
          <p:spPr>
            <a:xfrm flipV="1">
              <a:off x="4754778" y="3722927"/>
              <a:ext cx="374642" cy="710864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>
              <a:stCxn id="2" idx="3"/>
              <a:endCxn id="42" idx="1"/>
            </p:cNvCxnSpPr>
            <p:nvPr/>
          </p:nvCxnSpPr>
          <p:spPr>
            <a:xfrm flipV="1">
              <a:off x="4754778" y="4391883"/>
              <a:ext cx="374642" cy="4190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stCxn id="2" idx="3"/>
              <a:endCxn id="55" idx="1"/>
            </p:cNvCxnSpPr>
            <p:nvPr/>
          </p:nvCxnSpPr>
          <p:spPr>
            <a:xfrm>
              <a:off x="4754778" y="4433791"/>
              <a:ext cx="374642" cy="63121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그룹 84"/>
            <p:cNvGrpSpPr/>
            <p:nvPr/>
          </p:nvGrpSpPr>
          <p:grpSpPr>
            <a:xfrm>
              <a:off x="8474042" y="3383335"/>
              <a:ext cx="961456" cy="519612"/>
              <a:chOff x="5827748" y="4133524"/>
              <a:chExt cx="961456" cy="519612"/>
            </a:xfrm>
          </p:grpSpPr>
          <p:cxnSp>
            <p:nvCxnSpPr>
              <p:cNvPr id="77" name="직선 연결선 76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직사각형 79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7" name="직선 화살표 연결선 86"/>
            <p:cNvCxnSpPr/>
            <p:nvPr/>
          </p:nvCxnSpPr>
          <p:spPr>
            <a:xfrm>
              <a:off x="7869324" y="3478614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31" idx="3"/>
            </p:cNvCxnSpPr>
            <p:nvPr/>
          </p:nvCxnSpPr>
          <p:spPr>
            <a:xfrm flipV="1">
              <a:off x="7869324" y="3633785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32" idx="3"/>
            </p:cNvCxnSpPr>
            <p:nvPr/>
          </p:nvCxnSpPr>
          <p:spPr>
            <a:xfrm flipV="1">
              <a:off x="7869324" y="3666277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8499394" y="4073942"/>
              <a:ext cx="961456" cy="519612"/>
              <a:chOff x="5827748" y="4133524"/>
              <a:chExt cx="961456" cy="519612"/>
            </a:xfrm>
          </p:grpSpPr>
          <p:cxnSp>
            <p:nvCxnSpPr>
              <p:cNvPr id="98" name="직선 연결선 97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직사각형 99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5" name="직선 화살표 연결선 104"/>
            <p:cNvCxnSpPr/>
            <p:nvPr/>
          </p:nvCxnSpPr>
          <p:spPr>
            <a:xfrm>
              <a:off x="7894676" y="4186408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flipV="1">
              <a:off x="7894676" y="4324392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 flipV="1">
              <a:off x="7894676" y="4356884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그룹 107"/>
            <p:cNvGrpSpPr/>
            <p:nvPr/>
          </p:nvGrpSpPr>
          <p:grpSpPr>
            <a:xfrm>
              <a:off x="8474042" y="4730646"/>
              <a:ext cx="961456" cy="519612"/>
              <a:chOff x="5827748" y="4133524"/>
              <a:chExt cx="961456" cy="519612"/>
            </a:xfrm>
          </p:grpSpPr>
          <p:cxnSp>
            <p:nvCxnSpPr>
              <p:cNvPr id="109" name="직선 연결선 108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직사각형 110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16" name="직선 화살표 연결선 115"/>
            <p:cNvCxnSpPr/>
            <p:nvPr/>
          </p:nvCxnSpPr>
          <p:spPr>
            <a:xfrm>
              <a:off x="7869324" y="4843112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/>
            <p:nvPr/>
          </p:nvCxnSpPr>
          <p:spPr>
            <a:xfrm flipV="1">
              <a:off x="7869324" y="4981096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 flipV="1">
              <a:off x="7869324" y="5013588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/>
            <p:cNvSpPr txBox="1"/>
            <p:nvPr/>
          </p:nvSpPr>
          <p:spPr>
            <a:xfrm>
              <a:off x="4353820" y="5491561"/>
              <a:ext cx="1225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Shard Partition</a:t>
              </a:r>
            </a:p>
            <a:p>
              <a:r>
                <a:rPr lang="en-US" altLang="ko-KR" sz="1200" smtClean="0"/>
                <a:t>Per Buckets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544932" y="5676227"/>
              <a:ext cx="10341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Sub Buckets</a:t>
              </a:r>
              <a:endParaRPr lang="ko-KR" altLang="en-US" sz="1200" dirty="0" err="1" smtClean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082229" y="5676227"/>
              <a:ext cx="981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Metric(calc)</a:t>
              </a:r>
              <a:endParaRPr lang="ko-KR" altLang="en-US" sz="1200" dirty="0" err="1" smtClean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910702" y="5676227"/>
              <a:ext cx="6929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Reduce</a:t>
              </a:r>
              <a:endParaRPr lang="ko-KR" altLang="en-US" sz="1200" dirty="0" err="1" smtClean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8663963" y="5676227"/>
              <a:ext cx="672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Results</a:t>
              </a:r>
              <a:endParaRPr lang="ko-KR" altLang="en-US" sz="1200" dirty="0" err="1" smtClean="0"/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3388825" y="1810407"/>
            <a:ext cx="2705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Agg = Buckets + Calculated Metric</a:t>
            </a:r>
          </a:p>
          <a:p>
            <a:endParaRPr lang="en-US" altLang="ko-KR" sz="1200" smtClean="0"/>
          </a:p>
          <a:p>
            <a:r>
              <a:rPr lang="en-US" altLang="ko-KR" sz="1200" smtClean="0"/>
              <a:t>Buckets : Collection of documents that meet a certain criteria</a:t>
            </a:r>
          </a:p>
          <a:p>
            <a:endParaRPr lang="en-US" altLang="ko-KR" sz="1200"/>
          </a:p>
          <a:p>
            <a:r>
              <a:rPr lang="en-US" altLang="ko-KR" sz="1200" smtClean="0"/>
              <a:t>Metrics : Statistics calculated on the documents in a bucket</a:t>
            </a:r>
            <a:endParaRPr lang="ko-KR" altLang="en-US" sz="1200" dirty="0" err="1" smtClean="0"/>
          </a:p>
        </p:txBody>
      </p:sp>
      <p:sp>
        <p:nvSpPr>
          <p:cNvPr id="125" name="TextBox 124"/>
          <p:cNvSpPr txBox="1"/>
          <p:nvPr/>
        </p:nvSpPr>
        <p:spPr>
          <a:xfrm>
            <a:off x="6158414" y="1995073"/>
            <a:ext cx="2705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Example&gt;</a:t>
            </a:r>
          </a:p>
          <a:p>
            <a:endParaRPr lang="en-US" altLang="ko-KR" sz="1200"/>
          </a:p>
          <a:p>
            <a:r>
              <a:rPr lang="en-US" altLang="ko-KR" sz="1200" smtClean="0"/>
              <a:t>Select count(color)</a:t>
            </a:r>
          </a:p>
          <a:p>
            <a:r>
              <a:rPr lang="en-US" altLang="ko-KR" sz="1200" smtClean="0"/>
              <a:t>From table</a:t>
            </a:r>
          </a:p>
          <a:p>
            <a:r>
              <a:rPr lang="en-US" altLang="ko-KR" sz="1200" smtClean="0"/>
              <a:t>Group By color</a:t>
            </a:r>
            <a:endParaRPr lang="ko-KR" altLang="en-US" sz="1200" dirty="0" err="1" smtClean="0"/>
          </a:p>
        </p:txBody>
      </p:sp>
      <p:cxnSp>
        <p:nvCxnSpPr>
          <p:cNvPr id="127" name="직선 화살표 연결선 126"/>
          <p:cNvCxnSpPr/>
          <p:nvPr/>
        </p:nvCxnSpPr>
        <p:spPr>
          <a:xfrm flipH="1">
            <a:off x="7509284" y="2744924"/>
            <a:ext cx="36004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>
            <a:off x="7581292" y="2376155"/>
            <a:ext cx="36004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953708" y="2602987"/>
            <a:ext cx="649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bucket</a:t>
            </a:r>
            <a:endParaRPr lang="ko-KR" altLang="en-US" sz="1200" dirty="0" err="1" smtClean="0"/>
          </a:p>
        </p:txBody>
      </p:sp>
      <p:sp>
        <p:nvSpPr>
          <p:cNvPr id="132" name="TextBox 131"/>
          <p:cNvSpPr txBox="1"/>
          <p:nvPr/>
        </p:nvSpPr>
        <p:spPr>
          <a:xfrm>
            <a:off x="8059523" y="222590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metric</a:t>
            </a:r>
            <a:endParaRPr lang="ko-KR" altLang="en-US" sz="1200" dirty="0" err="1" smtClean="0"/>
          </a:p>
        </p:txBody>
      </p:sp>
      <p:sp>
        <p:nvSpPr>
          <p:cNvPr id="134" name="양쪽 중괄호 133"/>
          <p:cNvSpPr/>
          <p:nvPr/>
        </p:nvSpPr>
        <p:spPr>
          <a:xfrm>
            <a:off x="7953708" y="2225905"/>
            <a:ext cx="724895" cy="654081"/>
          </a:xfrm>
          <a:prstGeom prst="bracePair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8708932" y="2212031"/>
            <a:ext cx="1295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Combining the two is an aggregation</a:t>
            </a:r>
            <a:endParaRPr lang="ko-KR" altLang="en-US" sz="1200" dirty="0" err="1" smtClean="0"/>
          </a:p>
        </p:txBody>
      </p:sp>
      <p:sp>
        <p:nvSpPr>
          <p:cNvPr id="137" name="TextBox 136"/>
          <p:cNvSpPr txBox="1"/>
          <p:nvPr/>
        </p:nvSpPr>
        <p:spPr>
          <a:xfrm>
            <a:off x="5419214" y="6223195"/>
            <a:ext cx="2940998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Parse </a:t>
            </a:r>
            <a:r>
              <a:rPr lang="ko-KR" altLang="en-US" sz="1200" smtClean="0"/>
              <a:t>→</a:t>
            </a:r>
            <a:r>
              <a:rPr lang="en-US" altLang="ko-KR" sz="1200" smtClean="0"/>
              <a:t> Collect &amp; Combine </a:t>
            </a:r>
            <a:r>
              <a:rPr lang="ko-KR" altLang="en-US" sz="1200"/>
              <a:t>→</a:t>
            </a:r>
            <a:r>
              <a:rPr lang="en-US" altLang="ko-KR" sz="1200" smtClean="0"/>
              <a:t> Reduce</a:t>
            </a:r>
            <a:endParaRPr lang="ko-KR" altLang="en-US" sz="1200" dirty="0" err="1" smtClean="0"/>
          </a:p>
        </p:txBody>
      </p:sp>
      <p:sp>
        <p:nvSpPr>
          <p:cNvPr id="138" name="TextBox 137"/>
          <p:cNvSpPr txBox="1"/>
          <p:nvPr/>
        </p:nvSpPr>
        <p:spPr>
          <a:xfrm>
            <a:off x="649081" y="4926729"/>
            <a:ext cx="333136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Designed for speed and scale</a:t>
            </a:r>
          </a:p>
          <a:p>
            <a:r>
              <a:rPr lang="en-US" altLang="ko-KR" sz="1200" dirty="0" smtClean="0"/>
              <a:t>Aggregates are computed in-memory</a:t>
            </a:r>
          </a:p>
          <a:p>
            <a:r>
              <a:rPr lang="en-US" altLang="ko-KR" sz="1200" dirty="0" smtClean="0"/>
              <a:t>Aggregation can be composed</a:t>
            </a:r>
          </a:p>
          <a:p>
            <a:r>
              <a:rPr lang="en-US" altLang="ko-KR" sz="1200" dirty="0" smtClean="0"/>
              <a:t>Near real-time response times</a:t>
            </a:r>
          </a:p>
          <a:p>
            <a:r>
              <a:rPr lang="en-US" altLang="ko-KR" sz="1200" dirty="0" smtClean="0"/>
              <a:t>Trades accuracy for speed in some use cases</a:t>
            </a:r>
          </a:p>
          <a:p>
            <a:r>
              <a:rPr lang="en-US" altLang="ko-KR" sz="1200" dirty="0" smtClean="0"/>
              <a:t>Single network round-trip</a:t>
            </a:r>
          </a:p>
          <a:p>
            <a:r>
              <a:rPr lang="en-US" altLang="ko-KR" sz="1200" dirty="0" smtClean="0"/>
              <a:t>Single pass through the data on shards</a:t>
            </a:r>
          </a:p>
          <a:p>
            <a:r>
              <a:rPr lang="en-US" altLang="ko-KR" sz="1200" u="sng" dirty="0" smtClean="0"/>
              <a:t>Some aggregations are very expensive</a:t>
            </a:r>
            <a:endParaRPr lang="ko-KR" altLang="en-US" sz="1200" u="sng" dirty="0" err="1" smtClean="0"/>
          </a:p>
        </p:txBody>
      </p:sp>
      <p:sp>
        <p:nvSpPr>
          <p:cNvPr id="126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Analytics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71768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1"/>
          <p:cNvSpPr txBox="1">
            <a:spLocks/>
          </p:cNvSpPr>
          <p:nvPr/>
        </p:nvSpPr>
        <p:spPr>
          <a:xfrm>
            <a:off x="688063" y="184015"/>
            <a:ext cx="8529875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Modeling Your Data</a:t>
            </a:r>
            <a:endParaRPr lang="ko-KR" altLang="en-US" sz="4000" b="1" i="1" dirty="0"/>
          </a:p>
        </p:txBody>
      </p:sp>
      <p:sp>
        <p:nvSpPr>
          <p:cNvPr id="15" name="직사각형 14"/>
          <p:cNvSpPr/>
          <p:nvPr/>
        </p:nvSpPr>
        <p:spPr>
          <a:xfrm>
            <a:off x="671598" y="2024844"/>
            <a:ext cx="8569478" cy="136815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How to fill up the gap between </a:t>
            </a:r>
            <a:r>
              <a:rPr lang="en-US" altLang="ko-KR" dirty="0" err="1" smtClean="0">
                <a:solidFill>
                  <a:schemeClr val="tx1"/>
                </a:solidFill>
              </a:rPr>
              <a:t>FlatWorld</a:t>
            </a:r>
            <a:r>
              <a:rPr lang="en-US" altLang="ko-KR" dirty="0" smtClean="0">
                <a:solidFill>
                  <a:schemeClr val="tx1"/>
                </a:solidFill>
              </a:rPr>
              <a:t> and </a:t>
            </a:r>
            <a:r>
              <a:rPr lang="en-US" altLang="ko-KR" dirty="0" err="1" smtClean="0">
                <a:solidFill>
                  <a:schemeClr val="tx1"/>
                </a:solidFill>
              </a:rPr>
              <a:t>RealWorld</a:t>
            </a:r>
            <a:r>
              <a:rPr lang="en-US" altLang="ko-KR" dirty="0" smtClean="0">
                <a:solidFill>
                  <a:schemeClr val="tx1"/>
                </a:solidFill>
              </a:rPr>
              <a:t>(RDB)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Application-side joins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Data </a:t>
            </a:r>
            <a:r>
              <a:rPr lang="en-US" altLang="ko-KR" dirty="0" err="1" smtClean="0">
                <a:solidFill>
                  <a:schemeClr val="tx1"/>
                </a:solidFill>
              </a:rPr>
              <a:t>denormalization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Nested objects: all entities live within the same document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Parent/child relationships: completely separate documents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77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041598" y="2120081"/>
            <a:ext cx="2174614" cy="82809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</a:rPr>
              <a:t>Filebeat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</a:rPr>
              <a:t>Winlogbeat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872880" y="2120081"/>
            <a:ext cx="2174614" cy="82809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</a:rPr>
              <a:t>Topbeat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60317" y="2120081"/>
            <a:ext cx="2174614" cy="82809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</a:rPr>
              <a:t>packetbeat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6444" y="106985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Examples of operational data</a:t>
            </a:r>
            <a:endParaRPr lang="ko-KR" altLang="en-US" b="1" dirty="0" err="1" smtClean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59571" y="1652029"/>
            <a:ext cx="1980220" cy="63007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Wired </a:t>
            </a:r>
            <a:r>
              <a:rPr lang="en-US" altLang="ko-KR" sz="1400" dirty="0" smtClean="0">
                <a:solidFill>
                  <a:schemeClr val="tx1"/>
                </a:solidFill>
              </a:rPr>
              <a:t>data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1939" y="1652029"/>
            <a:ext cx="1980220" cy="63007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System stats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185443" y="1652029"/>
            <a:ext cx="1935068" cy="63007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Logs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316" y="2988778"/>
            <a:ext cx="25924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Captures insights from</a:t>
            </a:r>
          </a:p>
          <a:p>
            <a:r>
              <a:rPr lang="en-US" altLang="ko-KR" sz="1100" dirty="0" smtClean="0"/>
              <a:t>Network packets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-Copy traffic at OS or hardware level</a:t>
            </a:r>
          </a:p>
          <a:p>
            <a:r>
              <a:rPr lang="en-US" altLang="ko-KR" sz="1100" dirty="0" smtClean="0"/>
              <a:t>-Is completely passive</a:t>
            </a:r>
          </a:p>
          <a:p>
            <a:r>
              <a:rPr lang="en-US" altLang="ko-KR" sz="1100" dirty="0" smtClean="0"/>
              <a:t>-ZERO latency overhead</a:t>
            </a:r>
          </a:p>
          <a:p>
            <a:r>
              <a:rPr lang="en-US" altLang="ko-KR" sz="1100" dirty="0" smtClean="0"/>
              <a:t>-Not in the request/response path,</a:t>
            </a:r>
          </a:p>
          <a:p>
            <a:r>
              <a:rPr lang="en-US" altLang="ko-KR" sz="1100" dirty="0" smtClean="0"/>
              <a:t> Cannot break your application</a:t>
            </a:r>
            <a:endParaRPr lang="ko-KR" altLang="en-US" sz="1100" dirty="0" err="1" smtClean="0"/>
          </a:p>
        </p:txBody>
      </p:sp>
      <p:sp>
        <p:nvSpPr>
          <p:cNvPr id="12" name="직사각형 11"/>
          <p:cNvSpPr/>
          <p:nvPr/>
        </p:nvSpPr>
        <p:spPr>
          <a:xfrm>
            <a:off x="496444" y="5265204"/>
            <a:ext cx="1044116" cy="324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Client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6444" y="5909714"/>
            <a:ext cx="1044116" cy="324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Server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/>
          <p:cNvCxnSpPr>
            <a:stCxn id="12" idx="2"/>
            <a:endCxn id="14" idx="0"/>
          </p:cNvCxnSpPr>
          <p:nvPr/>
        </p:nvCxnSpPr>
        <p:spPr>
          <a:xfrm>
            <a:off x="1018502" y="5589240"/>
            <a:ext cx="0" cy="32047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018502" y="5749477"/>
            <a:ext cx="67707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12568" y="5610977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</a:t>
            </a:r>
            <a:endParaRPr lang="ko-KR" altLang="en-US" sz="1200" dirty="0" err="1" smtClean="0"/>
          </a:p>
        </p:txBody>
      </p:sp>
      <p:sp>
        <p:nvSpPr>
          <p:cNvPr id="19" name="직사각형 18"/>
          <p:cNvSpPr/>
          <p:nvPr/>
        </p:nvSpPr>
        <p:spPr>
          <a:xfrm>
            <a:off x="1072508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01513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24544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53549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1967" y="5517232"/>
            <a:ext cx="2362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 smtClean="0"/>
              <a:t>Use cases</a:t>
            </a:r>
          </a:p>
          <a:p>
            <a:r>
              <a:rPr lang="en-US" altLang="ko-KR" sz="1200" dirty="0" smtClean="0"/>
              <a:t>Security (Intrusion Detection)</a:t>
            </a:r>
          </a:p>
          <a:p>
            <a:r>
              <a:rPr lang="en-US" altLang="ko-KR" sz="1200" dirty="0" err="1" smtClean="0"/>
              <a:t>Troubleshotting</a:t>
            </a:r>
            <a:r>
              <a:rPr lang="en-US" altLang="ko-KR" sz="1200" dirty="0" smtClean="0"/>
              <a:t> network issues</a:t>
            </a:r>
          </a:p>
          <a:p>
            <a:r>
              <a:rPr lang="en-US" altLang="ko-KR" sz="1200" dirty="0" err="1" smtClean="0"/>
              <a:t>Troubleshotting</a:t>
            </a:r>
            <a:r>
              <a:rPr lang="en-US" altLang="ko-KR" sz="1200" dirty="0" smtClean="0"/>
              <a:t> applications</a:t>
            </a:r>
          </a:p>
          <a:p>
            <a:r>
              <a:rPr lang="en-US" altLang="ko-KR" sz="1200" dirty="0" smtClean="0"/>
              <a:t>Performance analysis</a:t>
            </a:r>
            <a:endParaRPr lang="ko-KR" altLang="en-US" sz="1200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3872880" y="3052886"/>
            <a:ext cx="26282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Like the Unix top command but</a:t>
            </a:r>
          </a:p>
          <a:p>
            <a:r>
              <a:rPr lang="en-US" altLang="ko-KR" sz="1100" dirty="0" smtClean="0"/>
              <a:t>Sends the output periodically to</a:t>
            </a:r>
          </a:p>
          <a:p>
            <a:r>
              <a:rPr lang="en-US" altLang="ko-KR" sz="1100" dirty="0" smtClean="0"/>
              <a:t>Elasticsearch. Also works on windows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System wide (system load, cpu(core),memory</a:t>
            </a:r>
          </a:p>
          <a:p>
            <a:r>
              <a:rPr lang="en-US" altLang="ko-KR" sz="1100" dirty="0" smtClean="0"/>
              <a:t>Per process: state name command line </a:t>
            </a:r>
            <a:r>
              <a:rPr lang="en-US" altLang="ko-KR" sz="1100" dirty="0" err="1" smtClean="0"/>
              <a:t>pid</a:t>
            </a:r>
            <a:endParaRPr lang="en-US" altLang="ko-KR" sz="1100" dirty="0" smtClean="0"/>
          </a:p>
          <a:p>
            <a:r>
              <a:rPr lang="en-US" altLang="ko-KR" sz="1100" dirty="0" smtClean="0"/>
              <a:t>Disk usage: used , free, mounted points</a:t>
            </a:r>
            <a:endParaRPr lang="ko-KR" altLang="en-US" sz="1100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7041598" y="2988778"/>
            <a:ext cx="2174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Like Forwards log lines to Elasticsearch</a:t>
            </a:r>
            <a:endParaRPr lang="ko-KR" altLang="en-US" sz="1100" dirty="0" err="1" smtClean="0"/>
          </a:p>
        </p:txBody>
      </p:sp>
    </p:spTree>
    <p:extLst>
      <p:ext uri="{BB962C8B-B14F-4D97-AF65-F5344CB8AC3E}">
        <p14:creationId xmlns:p14="http://schemas.microsoft.com/office/powerpoint/2010/main" val="413789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76" y="2556478"/>
            <a:ext cx="1314447" cy="6911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123" y="2030569"/>
            <a:ext cx="1263466" cy="5189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4019927"/>
            <a:ext cx="720507" cy="720507"/>
          </a:xfrm>
          <a:prstGeom prst="rect">
            <a:avLst/>
          </a:prstGeom>
        </p:spPr>
      </p:pic>
      <p:pic>
        <p:nvPicPr>
          <p:cNvPr id="3086" name="Picture 14" descr="elasticsearch beat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930" y="1708140"/>
            <a:ext cx="724600" cy="78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/>
          <p:cNvCxnSpPr/>
          <p:nvPr/>
        </p:nvCxnSpPr>
        <p:spPr>
          <a:xfrm>
            <a:off x="938471" y="1375697"/>
            <a:ext cx="7722941" cy="4290001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2"/>
          <p:cNvSpPr txBox="1">
            <a:spLocks/>
          </p:cNvSpPr>
          <p:nvPr/>
        </p:nvSpPr>
        <p:spPr>
          <a:xfrm>
            <a:off x="845553" y="150763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Open source solutions</a:t>
            </a:r>
            <a:endParaRPr lang="ko-KR" altLang="en-US" sz="4000" b="1" i="1" dirty="0"/>
          </a:p>
        </p:txBody>
      </p:sp>
      <p:pic>
        <p:nvPicPr>
          <p:cNvPr id="3076" name="Picture 4" descr="zeppelin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031" y="3965730"/>
            <a:ext cx="966704" cy="77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0" descr="anaconda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9144" y="5239390"/>
            <a:ext cx="1461228" cy="252123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845553" y="6129300"/>
            <a:ext cx="8319915" cy="360040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1"/>
            <a:tileRect/>
          </a:gra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44181" y="6089230"/>
            <a:ext cx="1520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u="sng" dirty="0" smtClean="0"/>
              <a:t>Time</a:t>
            </a:r>
            <a:r>
              <a:rPr lang="en-US" altLang="ko-KR" sz="2000" b="1" i="1" u="sng" dirty="0" smtClean="0"/>
              <a:t> flows</a:t>
            </a:r>
            <a:endParaRPr lang="ko-KR" altLang="en-US" sz="2000" b="1" i="1" u="sng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8081697" y="4585752"/>
            <a:ext cx="9941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Interactive</a:t>
            </a:r>
          </a:p>
          <a:p>
            <a:r>
              <a:rPr lang="en-US" altLang="ko-KR" sz="1000" dirty="0" smtClean="0"/>
              <a:t>Graphical</a:t>
            </a:r>
            <a:endParaRPr lang="en-US" altLang="ko-KR" sz="1000" dirty="0"/>
          </a:p>
          <a:p>
            <a:r>
              <a:rPr lang="en-US" altLang="ko-KR" sz="1000" dirty="0" smtClean="0"/>
              <a:t>User Interface</a:t>
            </a:r>
            <a:endParaRPr lang="ko-KR" altLang="en-US" sz="1000" dirty="0" err="1"/>
          </a:p>
        </p:txBody>
      </p:sp>
      <p:sp>
        <p:nvSpPr>
          <p:cNvPr id="30" name="TextBox 29"/>
          <p:cNvSpPr txBox="1"/>
          <p:nvPr/>
        </p:nvSpPr>
        <p:spPr>
          <a:xfrm rot="1765766">
            <a:off x="4245498" y="3501952"/>
            <a:ext cx="2546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i="1" u="sng" dirty="0" smtClean="0"/>
              <a:t>Data pipeline flows</a:t>
            </a:r>
            <a:endParaRPr lang="ko-KR" altLang="en-US" sz="2000" b="1" i="1" u="sng" dirty="0" err="1" smtClean="0"/>
          </a:p>
        </p:txBody>
      </p:sp>
      <p:sp>
        <p:nvSpPr>
          <p:cNvPr id="2" name="TextBox 1"/>
          <p:cNvSpPr txBox="1"/>
          <p:nvPr/>
        </p:nvSpPr>
        <p:spPr>
          <a:xfrm>
            <a:off x="354713" y="980728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Raw</a:t>
            </a:r>
          </a:p>
          <a:p>
            <a:r>
              <a:rPr lang="en-US" sz="1200" dirty="0" smtClean="0"/>
              <a:t>data</a:t>
            </a:r>
            <a:endParaRPr lang="en-US" sz="12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8641063" y="5665698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Summarized</a:t>
            </a:r>
          </a:p>
          <a:p>
            <a:r>
              <a:rPr lang="en-US" sz="1200" dirty="0" smtClean="0"/>
              <a:t>Data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405516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/>
          <p:cNvCxnSpPr>
            <a:stCxn id="11" idx="6"/>
            <a:endCxn id="27" idx="2"/>
          </p:cNvCxnSpPr>
          <p:nvPr/>
        </p:nvCxnSpPr>
        <p:spPr>
          <a:xfrm>
            <a:off x="1976769" y="2687012"/>
            <a:ext cx="571253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60645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1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505027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2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221118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3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897781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4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689304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5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9841" y="3389508"/>
            <a:ext cx="1350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Capture network</a:t>
            </a:r>
          </a:p>
          <a:p>
            <a:r>
              <a:rPr lang="en-US" altLang="ko-KR" sz="1200" dirty="0" smtClean="0"/>
              <a:t>traffic</a:t>
            </a:r>
            <a:endParaRPr lang="ko-KR" altLang="en-US" sz="1200" dirty="0" err="1" smtClean="0"/>
          </a:p>
        </p:txBody>
      </p:sp>
      <p:sp>
        <p:nvSpPr>
          <p:cNvPr id="29" name="TextBox 28"/>
          <p:cNvSpPr txBox="1"/>
          <p:nvPr/>
        </p:nvSpPr>
        <p:spPr>
          <a:xfrm>
            <a:off x="2501474" y="3389508"/>
            <a:ext cx="140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Decodes network</a:t>
            </a:r>
          </a:p>
          <a:p>
            <a:r>
              <a:rPr lang="en-US" altLang="ko-KR" sz="1200" dirty="0" smtClean="0"/>
              <a:t>traffic</a:t>
            </a:r>
            <a:endParaRPr lang="ko-KR" altLang="en-US" sz="1200" dirty="0" err="1" smtClean="0"/>
          </a:p>
        </p:txBody>
      </p:sp>
      <p:sp>
        <p:nvSpPr>
          <p:cNvPr id="30" name="TextBox 29"/>
          <p:cNvSpPr txBox="1"/>
          <p:nvPr/>
        </p:nvSpPr>
        <p:spPr>
          <a:xfrm>
            <a:off x="4211493" y="3389508"/>
            <a:ext cx="1402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Corelates</a:t>
            </a:r>
            <a:r>
              <a:rPr lang="en-US" altLang="ko-KR" sz="1200" dirty="0" smtClean="0"/>
              <a:t> request</a:t>
            </a:r>
          </a:p>
          <a:p>
            <a:r>
              <a:rPr lang="en-US" altLang="ko-KR" sz="1200" dirty="0" smtClean="0"/>
              <a:t>With response</a:t>
            </a:r>
          </a:p>
          <a:p>
            <a:r>
              <a:rPr lang="en-US" altLang="ko-KR" sz="1200" dirty="0" smtClean="0"/>
              <a:t>in transactions</a:t>
            </a:r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5751232" y="3389508"/>
            <a:ext cx="1493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Extract</a:t>
            </a:r>
          </a:p>
          <a:p>
            <a:r>
              <a:rPr lang="en-US" altLang="ko-KR" sz="1200" dirty="0" smtClean="0"/>
              <a:t>Measurements like</a:t>
            </a:r>
          </a:p>
          <a:p>
            <a:r>
              <a:rPr lang="en-US" altLang="ko-KR" sz="1200" dirty="0" smtClean="0"/>
              <a:t>Response time,</a:t>
            </a:r>
          </a:p>
          <a:p>
            <a:r>
              <a:rPr lang="en-US" altLang="ko-KR" sz="1200" dirty="0" smtClean="0"/>
              <a:t>status</a:t>
            </a:r>
            <a:endParaRPr lang="ko-KR" altLang="en-US" sz="1200" dirty="0" err="1" smtClean="0"/>
          </a:p>
        </p:txBody>
      </p:sp>
      <p:sp>
        <p:nvSpPr>
          <p:cNvPr id="32" name="TextBox 31"/>
          <p:cNvSpPr txBox="1"/>
          <p:nvPr/>
        </p:nvSpPr>
        <p:spPr>
          <a:xfrm>
            <a:off x="7563280" y="3389508"/>
            <a:ext cx="1843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Group meta info</a:t>
            </a:r>
          </a:p>
          <a:p>
            <a:r>
              <a:rPr lang="en-US" altLang="ko-KR" sz="1200" dirty="0" err="1" smtClean="0"/>
              <a:t>Json</a:t>
            </a:r>
            <a:r>
              <a:rPr lang="en-US" altLang="ko-KR" sz="1200" dirty="0" smtClean="0"/>
              <a:t> objects</a:t>
            </a:r>
          </a:p>
          <a:p>
            <a:r>
              <a:rPr lang="en-US" altLang="ko-KR" sz="1200" dirty="0" smtClean="0"/>
              <a:t>to send to </a:t>
            </a:r>
            <a:r>
              <a:rPr lang="en-US" altLang="ko-KR" sz="1200" dirty="0" err="1" smtClean="0"/>
              <a:t>elasticsearch</a:t>
            </a:r>
            <a:endParaRPr lang="ko-KR" altLang="en-US" sz="1200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1609850" y="4611519"/>
            <a:ext cx="656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It does all of these in real-time directly on the target servers</a:t>
            </a:r>
            <a:endParaRPr lang="ko-KR" altLang="en-US" dirty="0" err="1" smtClean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28076"/>
              </p:ext>
            </p:extLst>
          </p:nvPr>
        </p:nvGraphicFramePr>
        <p:xfrm>
          <a:off x="1614103" y="5058890"/>
          <a:ext cx="66040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0"/>
                <a:gridCol w="1651000"/>
                <a:gridCol w="1651000"/>
                <a:gridCol w="1651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HTTP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Thrift-RPC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DNS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(+) addable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MySQL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</a:rPr>
                        <a:t>Memcache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AMQP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PostgreSQL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MongoDB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Redis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ICMP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Packetbeat</a:t>
            </a:r>
            <a:endParaRPr lang="ko-KR" altLang="en-US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412299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38458" y="15283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Filebeat: Never lose a log line</a:t>
            </a:r>
            <a:endParaRPr lang="ko-KR" altLang="en-US" b="1" dirty="0" err="1" smtClean="0"/>
          </a:p>
        </p:txBody>
      </p:sp>
      <p:sp>
        <p:nvSpPr>
          <p:cNvPr id="28" name="직사각형 27"/>
          <p:cNvSpPr/>
          <p:nvPr/>
        </p:nvSpPr>
        <p:spPr>
          <a:xfrm>
            <a:off x="1045822" y="2031628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</a:rPr>
              <a:t>Logstash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45822" y="3184240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</a:rPr>
              <a:t>Filebeat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(log forwarder)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5" name="직선 화살표 연결선 4"/>
          <p:cNvCxnSpPr>
            <a:stCxn id="35" idx="2"/>
            <a:endCxn id="9" idx="0"/>
          </p:cNvCxnSpPr>
          <p:nvPr/>
        </p:nvCxnSpPr>
        <p:spPr>
          <a:xfrm>
            <a:off x="1739643" y="3580284"/>
            <a:ext cx="0" cy="10521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7502" y="3964462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u="sng" smtClean="0">
                <a:solidFill>
                  <a:srgbClr val="0000FF"/>
                </a:solidFill>
              </a:rPr>
              <a:t>Read pointer</a:t>
            </a:r>
            <a:endParaRPr lang="ko-KR" altLang="en-US" sz="1050" u="sng" dirty="0" err="1" smtClean="0">
              <a:solidFill>
                <a:srgbClr val="0000FF"/>
              </a:solidFill>
            </a:endParaRPr>
          </a:p>
        </p:txBody>
      </p:sp>
      <p:cxnSp>
        <p:nvCxnSpPr>
          <p:cNvPr id="37" name="직선 화살표 연결선 36"/>
          <p:cNvCxnSpPr>
            <a:stCxn id="35" idx="0"/>
            <a:endCxn id="28" idx="2"/>
          </p:cNvCxnSpPr>
          <p:nvPr/>
        </p:nvCxnSpPr>
        <p:spPr>
          <a:xfrm flipV="1">
            <a:off x="1739643" y="2427672"/>
            <a:ext cx="0" cy="75656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8902" y="2510272"/>
            <a:ext cx="103425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Back-pressure</a:t>
            </a:r>
          </a:p>
          <a:p>
            <a:r>
              <a:rPr lang="en-US" altLang="ko-KR" sz="1050" dirty="0" smtClean="0"/>
              <a:t>Sensitive</a:t>
            </a:r>
          </a:p>
          <a:p>
            <a:r>
              <a:rPr lang="en-US" altLang="ko-KR" sz="1050" dirty="0" smtClean="0"/>
              <a:t>protocol</a:t>
            </a:r>
            <a:endParaRPr lang="ko-KR" altLang="en-US" sz="1050" dirty="0" err="1" smtClean="0"/>
          </a:p>
        </p:txBody>
      </p:sp>
      <p:sp>
        <p:nvSpPr>
          <p:cNvPr id="9" name="순서도: 문서 8"/>
          <p:cNvSpPr/>
          <p:nvPr/>
        </p:nvSpPr>
        <p:spPr>
          <a:xfrm>
            <a:off x="875547" y="4632432"/>
            <a:ext cx="1728192" cy="1348116"/>
          </a:xfrm>
          <a:prstGeom prst="flowChartDocumen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26586" y="4753413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226586" y="4956188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226586" y="5159571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226586" y="5362346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226586" y="5565121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85385" y="1801720"/>
            <a:ext cx="2195715" cy="85586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</a:rPr>
              <a:t>can request </a:t>
            </a:r>
            <a:r>
              <a:rPr lang="en-US" altLang="ko-KR" sz="1200" smtClean="0">
                <a:solidFill>
                  <a:schemeClr val="tx1"/>
                </a:solidFill>
              </a:rPr>
              <a:t>to slow down its </a:t>
            </a:r>
            <a:r>
              <a:rPr lang="en-US" altLang="ko-KR" sz="1200" smtClean="0">
                <a:solidFill>
                  <a:schemeClr val="tx1"/>
                </a:solidFill>
              </a:rPr>
              <a:t>rate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en-US" altLang="ko-KR" sz="1200" dirty="0" smtClean="0">
                <a:solidFill>
                  <a:schemeClr val="tx1"/>
                </a:solidFill>
              </a:rPr>
              <a:t>the </a:t>
            </a:r>
            <a:r>
              <a:rPr lang="en-US" altLang="ko-KR" sz="1200" dirty="0">
                <a:solidFill>
                  <a:schemeClr val="tx1"/>
                </a:solidFill>
              </a:rPr>
              <a:t>speed </a:t>
            </a:r>
            <a:r>
              <a:rPr lang="en-US" altLang="ko-KR" sz="1200" dirty="0" smtClean="0">
                <a:solidFill>
                  <a:schemeClr val="tx1"/>
                </a:solidFill>
              </a:rPr>
              <a:t>of streaming To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Filebeat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ko-KR" altLang="en-US" sz="1200" dirty="0" err="1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685385" y="4709261"/>
            <a:ext cx="2195715" cy="85586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smtClean="0">
                <a:solidFill>
                  <a:schemeClr val="tx1"/>
                </a:solidFill>
              </a:rPr>
              <a:t>The original log line act like a queue</a:t>
            </a:r>
            <a:endParaRPr lang="ko-KR" altLang="en-US" sz="1200" dirty="0" err="1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3020" y="2133346"/>
            <a:ext cx="4500500" cy="361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/>
              <a:t>- </a:t>
            </a:r>
            <a:r>
              <a:rPr lang="en-US" altLang="ko-KR" sz="1100" dirty="0" err="1" smtClean="0"/>
              <a:t>Filebeat</a:t>
            </a:r>
            <a:r>
              <a:rPr lang="en-US" altLang="ko-KR" sz="1100" dirty="0" smtClean="0"/>
              <a:t> sends out unparsed log lines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Use filters from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 to parse the log lines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Flexible, with conditionals &amp; custom filters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Forward data to other systems using </a:t>
            </a:r>
            <a:r>
              <a:rPr lang="en-US" altLang="ko-KR" sz="1100" dirty="0" smtClean="0"/>
              <a:t>the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 </a:t>
            </a:r>
            <a:r>
              <a:rPr lang="en-US" altLang="ko-KR" sz="1100" dirty="0" smtClean="0"/>
              <a:t>output plugins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Multiline features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en-US" altLang="ko-KR" sz="1100" b="1" dirty="0" smtClean="0"/>
              <a:t>Who parse it?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Two options: 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1. via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 (filtering </a:t>
            </a:r>
            <a:r>
              <a:rPr lang="en-US" altLang="ko-KR" sz="1100" dirty="0" err="1" smtClean="0"/>
              <a:t>grok</a:t>
            </a:r>
            <a:r>
              <a:rPr lang="en-US" altLang="ko-KR" sz="1100" dirty="0" smtClean="0"/>
              <a:t>, mutate, </a:t>
            </a:r>
            <a:r>
              <a:rPr lang="en-US" altLang="ko-KR" sz="1100" dirty="0" err="1" smtClean="0"/>
              <a:t>etc</a:t>
            </a:r>
            <a:r>
              <a:rPr lang="en-US" altLang="ko-KR" sz="1100" dirty="0" smtClean="0"/>
              <a:t>(combine)) or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   Write my filter in Ruby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2. Ingest Node (= not through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) ,Upcoming in 5.0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* It supports multiline process</a:t>
            </a:r>
            <a:endParaRPr lang="ko-KR" altLang="en-US" sz="1100" dirty="0" err="1" smtClean="0"/>
          </a:p>
        </p:txBody>
      </p:sp>
    </p:spTree>
    <p:extLst>
      <p:ext uri="{BB962C8B-B14F-4D97-AF65-F5344CB8AC3E}">
        <p14:creationId xmlns:p14="http://schemas.microsoft.com/office/powerpoint/2010/main" val="156211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Community Beats</a:t>
            </a:r>
            <a:endParaRPr lang="ko-KR" altLang="en-US" b="1" dirty="0" err="1" smtClean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502600"/>
              </p:ext>
            </p:extLst>
          </p:nvPr>
        </p:nvGraphicFramePr>
        <p:xfrm>
          <a:off x="1298594" y="2024844"/>
          <a:ext cx="7308812" cy="1386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7203"/>
                <a:gridCol w="1827203"/>
                <a:gridCol w="1827203"/>
                <a:gridCol w="1827203"/>
              </a:tblGrid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</a:rPr>
                        <a:t>Apachebeat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Dockerbeat</a:t>
                      </a:r>
                    </a:p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(per container)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Elasticbeat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Execbeat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Factbeat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Hsbeat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Httpbeat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Nagioscheckbeat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Nginxbeat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</a:rPr>
                        <a:t>Phpfpmbeat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Pingbeat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Redisbeat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Unifiedbeat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Uwsgibeat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341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7632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err="1" smtClean="0"/>
              <a:t>Matricbeat</a:t>
            </a:r>
            <a:r>
              <a:rPr lang="en-US" altLang="ko-KR" b="1" u="sng" dirty="0" smtClean="0"/>
              <a:t>:</a:t>
            </a:r>
          </a:p>
          <a:p>
            <a:r>
              <a:rPr lang="en-US" altLang="ko-KR" dirty="0" smtClean="0"/>
              <a:t>To provide common infrastructure for all “metrics” related Beats</a:t>
            </a:r>
          </a:p>
          <a:p>
            <a:r>
              <a:rPr lang="en-US" altLang="ko-KR" dirty="0" smtClean="0"/>
              <a:t>A module for each monitored system </a:t>
            </a:r>
            <a:endParaRPr lang="ko-KR" alt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3101528" y="3992735"/>
            <a:ext cx="176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Periodically polls monitoring APIs</a:t>
            </a:r>
          </a:p>
          <a:p>
            <a:r>
              <a:rPr lang="en-US" altLang="ko-KR" sz="1200" smtClean="0"/>
              <a:t>Of various services</a:t>
            </a:r>
            <a:endParaRPr lang="ko-KR" altLang="en-US" sz="1200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4863161" y="3808069"/>
            <a:ext cx="12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Groups performance data into documents</a:t>
            </a:r>
            <a:endParaRPr lang="ko-KR" altLang="en-US" sz="1200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6573180" y="3992735"/>
            <a:ext cx="1263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Ship them to </a:t>
            </a:r>
            <a:r>
              <a:rPr lang="en-US" altLang="ko-KR" sz="1200" dirty="0" err="1" smtClean="0"/>
              <a:t>logstash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elasticsearch</a:t>
            </a:r>
            <a:endParaRPr lang="ko-KR" altLang="en-US" sz="1200" dirty="0" err="1" smtClean="0"/>
          </a:p>
        </p:txBody>
      </p:sp>
      <p:sp>
        <p:nvSpPr>
          <p:cNvPr id="2" name="TextBox 1"/>
          <p:cNvSpPr txBox="1"/>
          <p:nvPr/>
        </p:nvSpPr>
        <p:spPr>
          <a:xfrm>
            <a:off x="1244588" y="5308363"/>
            <a:ext cx="1746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Same code same functionality =&gt; </a:t>
            </a:r>
            <a:r>
              <a:rPr lang="en-US" altLang="ko-KR" sz="1200" dirty="0" err="1" smtClean="0"/>
              <a:t>Matricbeats</a:t>
            </a:r>
            <a:r>
              <a:rPr lang="en-US" altLang="ko-KR" sz="1200" dirty="0" smtClean="0"/>
              <a:t> comes out</a:t>
            </a:r>
            <a:endParaRPr lang="ko-KR" altLang="en-US" sz="1200" dirty="0" err="1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157996" y="5104986"/>
            <a:ext cx="4596603" cy="1327147"/>
            <a:chOff x="3440832" y="5157192"/>
            <a:chExt cx="4596603" cy="1327147"/>
          </a:xfrm>
        </p:grpSpPr>
        <p:sp>
          <p:nvSpPr>
            <p:cNvPr id="29" name="직사각형 28"/>
            <p:cNvSpPr/>
            <p:nvPr/>
          </p:nvSpPr>
          <p:spPr>
            <a:xfrm>
              <a:off x="3440832" y="6088295"/>
              <a:ext cx="4596603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libbeat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440832" y="5609084"/>
              <a:ext cx="4596603" cy="39604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bg1"/>
                  </a:solidFill>
                </a:rPr>
                <a:t>Metricbeat</a:t>
              </a:r>
              <a:endParaRPr lang="ko-KR" altLang="en-US" sz="1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440832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Apache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601560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MySQL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783258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Redis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943986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Golang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20" name="직선 화살표 연결선 35"/>
          <p:cNvCxnSpPr>
            <a:stCxn id="16" idx="6"/>
            <a:endCxn id="23" idx="2"/>
          </p:cNvCxnSpPr>
          <p:nvPr/>
        </p:nvCxnSpPr>
        <p:spPr>
          <a:xfrm>
            <a:off x="4274120" y="3230978"/>
            <a:ext cx="224434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3157996" y="2672916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1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802378" y="2672916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2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518469" y="2672916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3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48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820652" y="4340039"/>
            <a:ext cx="6696744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Filebeat</a:t>
            </a:r>
            <a:r>
              <a:rPr lang="en-US" altLang="ko-KR" b="1" dirty="0" smtClean="0"/>
              <a:t>: Never lose a log line</a:t>
            </a:r>
            <a:endParaRPr lang="ko-KR" altLang="en-US" b="1" dirty="0" err="1" smtClean="0"/>
          </a:p>
        </p:txBody>
      </p:sp>
      <p:sp>
        <p:nvSpPr>
          <p:cNvPr id="28" name="직사각형 27"/>
          <p:cNvSpPr/>
          <p:nvPr/>
        </p:nvSpPr>
        <p:spPr>
          <a:xfrm>
            <a:off x="4340932" y="2061332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124859" y="2061332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Filebeat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340932" y="3356992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861212" y="3356992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Elasticsearch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28" idx="2"/>
            <a:endCxn id="20" idx="0"/>
          </p:cNvCxnSpPr>
          <p:nvPr/>
        </p:nvCxnSpPr>
        <p:spPr>
          <a:xfrm>
            <a:off x="5034753" y="2457376"/>
            <a:ext cx="0" cy="89961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35" idx="3"/>
            <a:endCxn id="28" idx="1"/>
          </p:cNvCxnSpPr>
          <p:nvPr/>
        </p:nvCxnSpPr>
        <p:spPr>
          <a:xfrm>
            <a:off x="3512501" y="2259354"/>
            <a:ext cx="828431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0" idx="3"/>
            <a:endCxn id="22" idx="1"/>
          </p:cNvCxnSpPr>
          <p:nvPr/>
        </p:nvCxnSpPr>
        <p:spPr>
          <a:xfrm>
            <a:off x="5728574" y="3555014"/>
            <a:ext cx="113263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348820" y="2682159"/>
            <a:ext cx="138764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Redis / Kafka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25108" y="2127829"/>
            <a:ext cx="2431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send the data to Redis/Kafka</a:t>
            </a:r>
            <a:endParaRPr lang="ko-KR" altLang="en-US" sz="1200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1621517" y="3416514"/>
            <a:ext cx="2732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enrich and transport data securly</a:t>
            </a:r>
            <a:endParaRPr lang="ko-KR" altLang="en-US" sz="1200" dirty="0" err="1" smtClean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71437" y="2556103"/>
            <a:ext cx="2142408" cy="6480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124859" y="5094185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Filebeat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340932" y="5841268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61212" y="5841268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Elasticsearch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/>
          <p:cNvCxnSpPr>
            <a:stCxn id="52" idx="2"/>
            <a:endCxn id="46" idx="0"/>
          </p:cNvCxnSpPr>
          <p:nvPr/>
        </p:nvCxnSpPr>
        <p:spPr>
          <a:xfrm flipH="1">
            <a:off x="5034753" y="5490229"/>
            <a:ext cx="7888" cy="35103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45" idx="3"/>
            <a:endCxn id="52" idx="1"/>
          </p:cNvCxnSpPr>
          <p:nvPr/>
        </p:nvCxnSpPr>
        <p:spPr>
          <a:xfrm>
            <a:off x="3512501" y="5292207"/>
            <a:ext cx="8363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46" idx="3"/>
            <a:endCxn id="47" idx="1"/>
          </p:cNvCxnSpPr>
          <p:nvPr/>
        </p:nvCxnSpPr>
        <p:spPr>
          <a:xfrm>
            <a:off x="5728574" y="6039290"/>
            <a:ext cx="113263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348820" y="5094185"/>
            <a:ext cx="138764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Redis / Kafka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3979395" y="4968171"/>
            <a:ext cx="2142408" cy="6480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아래쪽 화살표 23"/>
          <p:cNvSpPr/>
          <p:nvPr/>
        </p:nvSpPr>
        <p:spPr>
          <a:xfrm>
            <a:off x="4686433" y="4185084"/>
            <a:ext cx="720080" cy="432048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67380" y="3955172"/>
            <a:ext cx="1166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mtClean="0"/>
              <a:t>redesign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290087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844550424"/>
              </p:ext>
            </p:extLst>
          </p:nvPr>
        </p:nvGraphicFramePr>
        <p:xfrm>
          <a:off x="611529" y="1668463"/>
          <a:ext cx="8682942" cy="205441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42183"/>
                <a:gridCol w="5611436"/>
                <a:gridCol w="1229323"/>
              </a:tblGrid>
              <a:tr h="2934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Folder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 dirty="0">
                          <a:effectLst/>
                          <a:hlinkClick r:id="rId3"/>
                        </a:rPr>
                        <a:t>libbeat</a:t>
                      </a:r>
                      <a:endParaRPr lang="en-US" sz="1200" dirty="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The Go framework for creating new Beats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>
                  <a:txBody>
                    <a:bodyPr/>
                    <a:lstStyle/>
                    <a:p>
                      <a:r>
                        <a:rPr lang="en-US" sz="1200" smtClean="0">
                          <a:effectLst/>
                        </a:rPr>
                        <a:t>Officially</a:t>
                      </a:r>
                      <a:r>
                        <a:rPr lang="en-US" sz="1200" baseline="0" smtClean="0">
                          <a:effectLst/>
                        </a:rPr>
                        <a:t> supported by ES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effectLst/>
                          <a:hlinkClick r:id="rId4"/>
                        </a:rPr>
                        <a:t>Topbeat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Like 'top' but inserting the data into Elasticsearch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 dirty="0">
                          <a:effectLst/>
                          <a:hlinkClick r:id="rId5"/>
                        </a:rPr>
                        <a:t>Packetbeat</a:t>
                      </a:r>
                      <a:endParaRPr lang="en-US" sz="1200" dirty="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Tap into your wire data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effectLst/>
                          <a:hlinkClick r:id="rId6"/>
                        </a:rPr>
                        <a:t>Filebeat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Lightweight log forwarder to </a:t>
                      </a:r>
                      <a:r>
                        <a:rPr lang="en-US" sz="1200" dirty="0" err="1">
                          <a:effectLst/>
                        </a:rPr>
                        <a:t>Logstash</a:t>
                      </a:r>
                      <a:r>
                        <a:rPr lang="en-US" sz="1200" dirty="0">
                          <a:effectLst/>
                        </a:rPr>
                        <a:t> &amp; Elasticsearch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effectLst/>
                          <a:hlinkClick r:id="rId7"/>
                        </a:rPr>
                        <a:t>Winlogbeat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Sends Windows Event logs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 gridSpan="2">
                  <a:txBody>
                    <a:bodyPr/>
                    <a:lstStyle/>
                    <a:p>
                      <a:r>
                        <a:rPr lang="en-US" sz="1200" smtClean="0">
                          <a:effectLst/>
                        </a:rPr>
                        <a:t>Install</a:t>
                      </a:r>
                      <a:r>
                        <a:rPr lang="en-US" sz="1200" baseline="0" smtClean="0">
                          <a:effectLst/>
                        </a:rPr>
                        <a:t> an agent on servers, which collecting of data is required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pic>
        <p:nvPicPr>
          <p:cNvPr id="1026" name="Picture 2" descr="Beats Platfor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80" y="4032463"/>
            <a:ext cx="5502188" cy="222678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358760" y="4215751"/>
            <a:ext cx="2722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rgbClr val="000000"/>
                </a:solidFill>
              </a:rPr>
              <a:t>Ships log files from servers</a:t>
            </a:r>
            <a:endParaRPr lang="ko-KR" altLang="en-US" sz="1600" dirty="0" err="1" smtClean="0">
              <a:solidFill>
                <a:srgbClr val="00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358760" y="4606312"/>
            <a:ext cx="3132348" cy="191831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rgbClr val="000000"/>
                </a:solidFill>
              </a:rPr>
              <a:t>Community Beats</a:t>
            </a:r>
            <a:endParaRPr lang="en-US" altLang="ko-KR" sz="1400">
              <a:solidFill>
                <a:srgbClr val="000000"/>
              </a:solidFill>
            </a:endParaRPr>
          </a:p>
          <a:p>
            <a:r>
              <a:rPr lang="en-US" altLang="ko-KR" sz="1200">
                <a:solidFill>
                  <a:srgbClr val="000000"/>
                </a:solidFill>
              </a:rPr>
              <a:t>a</a:t>
            </a:r>
            <a:r>
              <a:rPr lang="en-US" altLang="ko-KR" sz="1200" smtClean="0">
                <a:solidFill>
                  <a:srgbClr val="000000"/>
                </a:solidFill>
              </a:rPr>
              <a:t>pachebeat / dockerbeat /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jmxproxybeat</a:t>
            </a:r>
            <a:r>
              <a:rPr lang="ko-KR" altLang="en-US" sz="1200" smtClean="0">
                <a:solidFill>
                  <a:srgbClr val="000000"/>
                </a:solidFill>
              </a:rPr>
              <a:t> </a:t>
            </a:r>
            <a:r>
              <a:rPr lang="en-US" altLang="ko-KR" sz="1200" smtClean="0">
                <a:solidFill>
                  <a:srgbClr val="000000"/>
                </a:solidFill>
              </a:rPr>
              <a:t>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imsensorbeat (linux sensor, cpu temp, fan speeds, voltages) 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mysqlbeat / nginxbeat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redisbeat / twitterbeat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udpbeat / pingbeat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nagioscheckbeat / execbeat(shell cmds)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1124" y="952579"/>
            <a:ext cx="8748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</a:rPr>
              <a:t>Lightweight shippers for Elasticsearch &amp; </a:t>
            </a:r>
            <a:r>
              <a:rPr lang="en-US" altLang="ko-KR" dirty="0" err="1" smtClean="0">
                <a:solidFill>
                  <a:srgbClr val="333333"/>
                </a:solidFill>
              </a:rPr>
              <a:t>Logstash</a:t>
            </a:r>
            <a:endParaRPr lang="en-US" altLang="ko-KR" dirty="0" smtClean="0">
              <a:solidFill>
                <a:srgbClr val="333333"/>
              </a:solidFill>
            </a:endParaRPr>
          </a:p>
          <a:p>
            <a:r>
              <a:rPr lang="en-US" altLang="ko-KR" dirty="0" smtClean="0">
                <a:solidFill>
                  <a:srgbClr val="333333"/>
                </a:solidFill>
              </a:rPr>
              <a:t>Periodically ships system-wide and Per-process statistics from servers</a:t>
            </a:r>
            <a:endParaRPr lang="en-US" altLang="ko-KR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87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내용 개체 틀 10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4480522"/>
              </p:ext>
            </p:extLst>
          </p:nvPr>
        </p:nvGraphicFramePr>
        <p:xfrm>
          <a:off x="612773" y="1268760"/>
          <a:ext cx="8480687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1995"/>
                <a:gridCol w="6228692"/>
              </a:tblGrid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</a:rPr>
                        <a:t>Network devices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smtClean="0"/>
                        <a:t>Packetbeat.interfaces.device:</a:t>
                      </a:r>
                      <a:r>
                        <a:rPr lang="en-US" altLang="ko-KR" sz="1400" baseline="0" smtClean="0"/>
                        <a:t> any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aseline="0" smtClean="0"/>
                        <a:t>* Select the network interface to sniff the data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aseline="0" smtClean="0"/>
                        <a:t>  Any means all connected interfaces</a:t>
                      </a:r>
                      <a:endParaRPr lang="ko-KR" altLang="en-US" sz="140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</a:rPr>
                        <a:t>Transaction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</a:rPr>
                        <a:t> protocols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smtClean="0"/>
                        <a:t>Packetbeat.protocols.icmp [amqp,</a:t>
                      </a:r>
                      <a:r>
                        <a:rPr lang="en-US" altLang="ko-KR" sz="1400" baseline="0" smtClean="0"/>
                        <a:t> dns,http,memcache,mysql,pgsql,redis,mongodb,nfs]</a:t>
                      </a:r>
                    </a:p>
                    <a:p>
                      <a:pPr algn="l" latinLnBrk="1"/>
                      <a:r>
                        <a:rPr lang="en-US" altLang="ko-KR" sz="1400" baseline="0" smtClean="0"/>
                        <a:t>Port and types to listen</a:t>
                      </a:r>
                      <a:endParaRPr lang="ko-KR" altLang="en-US" sz="140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</a:rPr>
                        <a:t>Output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/>
                        <a:t>ES</a:t>
                      </a:r>
                      <a:r>
                        <a:rPr lang="en-US" altLang="ko-KR" sz="1400" baseline="0" dirty="0" smtClean="0"/>
                        <a:t> output</a:t>
                      </a:r>
                    </a:p>
                    <a:p>
                      <a:pPr algn="l" latinLnBrk="1"/>
                      <a:r>
                        <a:rPr lang="en-US" altLang="ko-KR" sz="1400" baseline="0" dirty="0" smtClean="0"/>
                        <a:t>LS output</a:t>
                      </a:r>
                      <a:endParaRPr lang="en-US" altLang="ko-KR" sz="14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960" y="3613708"/>
            <a:ext cx="1638300" cy="657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20" y="3609020"/>
            <a:ext cx="3829050" cy="27908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984" y="5080184"/>
            <a:ext cx="3348372" cy="1304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1670" y="3123654"/>
            <a:ext cx="561790" cy="3240826"/>
          </a:xfrm>
          <a:prstGeom prst="rect">
            <a:avLst/>
          </a:prstGeom>
        </p:spPr>
      </p:pic>
      <p:sp>
        <p:nvSpPr>
          <p:cNvPr id="10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Beats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49479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108684" y="2627043"/>
            <a:ext cx="3924436" cy="18002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16696" y="2852936"/>
            <a:ext cx="1152128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Collector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What?</a:t>
            </a:r>
          </a:p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→ </a:t>
            </a:r>
            <a:r>
              <a:rPr lang="en-US" altLang="ko-KR" sz="1400" smtClean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232920" y="2852936"/>
            <a:ext cx="1548172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Publisher</a:t>
            </a:r>
          </a:p>
        </p:txBody>
      </p:sp>
      <p:cxnSp>
        <p:nvCxnSpPr>
          <p:cNvPr id="5" name="직선 화살표 연결선 4"/>
          <p:cNvCxnSpPr>
            <a:stCxn id="2" idx="3"/>
            <a:endCxn id="10" idx="1"/>
          </p:cNvCxnSpPr>
          <p:nvPr/>
        </p:nvCxnSpPr>
        <p:spPr>
          <a:xfrm>
            <a:off x="3368824" y="3284984"/>
            <a:ext cx="864096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12840" y="3255367"/>
            <a:ext cx="586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smtClean="0"/>
              <a:t>Event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851618" y="3239111"/>
            <a:ext cx="1257066" cy="39604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Input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6044012" y="3258794"/>
            <a:ext cx="897026" cy="39604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Output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185248" y="2996952"/>
            <a:ext cx="1116124" cy="41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L.G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85248" y="3455846"/>
            <a:ext cx="1116124" cy="41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E.S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14087" y="2162545"/>
            <a:ext cx="1940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Implemented in “libbeat”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2204466" y="1088740"/>
            <a:ext cx="39188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Configuration management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Logging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Demonizing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Windows service handling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u="sng" smtClean="0"/>
              <a:t>Data processing module(future) filtering/sampling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92560" y="4869160"/>
            <a:ext cx="529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※ each beat use template for output</a:t>
            </a:r>
          </a:p>
          <a:p>
            <a:r>
              <a:rPr lang="en-US" altLang="ko-KR" sz="1200" smtClean="0"/>
              <a:t>   : /Topbeat options/General options/Filters(rule)/Output</a:t>
            </a:r>
            <a:endParaRPr lang="en-US" altLang="ko-KR" sz="1200"/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topbeat.template.json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Packetbeat.template.json</a:t>
            </a:r>
          </a:p>
          <a:p>
            <a:pPr marL="171450" indent="-171450">
              <a:buFontTx/>
              <a:buChar char="-"/>
            </a:pPr>
            <a:endParaRPr lang="en-US" altLang="ko-KR" sz="1200"/>
          </a:p>
          <a:p>
            <a:r>
              <a:rPr lang="en-US" altLang="ko-KR" sz="1200" smtClean="0"/>
              <a:t>※ be able to define many option at filters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in xxxbeat.yml file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include_filelds: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drop_fileds:</a:t>
            </a:r>
            <a:endParaRPr lang="ko-KR" altLang="en-US" sz="1200" dirty="0" err="1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607" y="4877933"/>
            <a:ext cx="4046740" cy="141957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52583" y="6020505"/>
            <a:ext cx="2828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rgbClr val="FFFF00"/>
                </a:solidFill>
              </a:rPr>
              <a:t>Drop event http.code=200</a:t>
            </a:r>
            <a:endParaRPr lang="ko-KR" altLang="en-US" sz="1200" dirty="0" err="1" smtClean="0">
              <a:solidFill>
                <a:srgbClr val="FFFF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65937" y="3926004"/>
            <a:ext cx="1554746" cy="5832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tx1"/>
                </a:solidFill>
              </a:rPr>
              <a:t>→ </a:t>
            </a:r>
            <a:r>
              <a:rPr lang="en-US" altLang="ko-KR" sz="1050" smtClean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xxx.beat.template.json</a:t>
            </a: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(index format)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26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Beats(</a:t>
            </a:r>
            <a:r>
              <a:rPr lang="en-US" altLang="ko-KR" sz="4000" b="1" i="1" dirty="0" err="1" smtClean="0"/>
              <a:t>Topbeat</a:t>
            </a:r>
            <a:r>
              <a:rPr lang="en-US" altLang="ko-KR" sz="4000" b="1" i="1" dirty="0" smtClean="0"/>
              <a:t>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02255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2480" y="908720"/>
            <a:ext cx="93250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ELK stack setup has four main components:</a:t>
            </a:r>
          </a:p>
          <a:p>
            <a:r>
              <a:rPr lang="en-US" altLang="ko-KR" sz="1400" b="1" dirty="0" err="1"/>
              <a:t>Logstash</a:t>
            </a:r>
            <a:r>
              <a:rPr lang="en-US" altLang="ko-KR" sz="1400" dirty="0"/>
              <a:t>: The server component of </a:t>
            </a:r>
            <a:r>
              <a:rPr lang="en-US" altLang="ko-KR" sz="1400" dirty="0" err="1"/>
              <a:t>Logstash</a:t>
            </a:r>
            <a:r>
              <a:rPr lang="en-US" altLang="ko-KR" sz="1400" dirty="0"/>
              <a:t> that processes incoming logs</a:t>
            </a:r>
          </a:p>
          <a:p>
            <a:r>
              <a:rPr lang="en-US" altLang="ko-KR" sz="1400" b="1" dirty="0"/>
              <a:t>Elasticsearch</a:t>
            </a:r>
            <a:r>
              <a:rPr lang="en-US" altLang="ko-KR" sz="1400" dirty="0"/>
              <a:t>: Stores all of the logs</a:t>
            </a:r>
          </a:p>
          <a:p>
            <a:r>
              <a:rPr lang="en-US" altLang="ko-KR" sz="1400" b="1" dirty="0" err="1"/>
              <a:t>Kibana</a:t>
            </a:r>
            <a:r>
              <a:rPr lang="en-US" altLang="ko-KR" sz="1400" dirty="0"/>
              <a:t>: Web interface for searching and visualizing logs, which will be </a:t>
            </a:r>
            <a:r>
              <a:rPr lang="en-US" altLang="ko-KR" sz="1400" dirty="0" err="1"/>
              <a:t>proxied</a:t>
            </a:r>
            <a:r>
              <a:rPr lang="en-US" altLang="ko-KR" sz="1400" dirty="0"/>
              <a:t> through </a:t>
            </a:r>
            <a:r>
              <a:rPr lang="en-US" altLang="ko-KR" sz="1400" dirty="0" err="1"/>
              <a:t>Nginx</a:t>
            </a:r>
            <a:endParaRPr lang="en-US" altLang="ko-KR" sz="1400" dirty="0"/>
          </a:p>
          <a:p>
            <a:r>
              <a:rPr lang="en-US" altLang="ko-KR" sz="1400" b="1" dirty="0" smtClean="0"/>
              <a:t>Beat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Installed on client servers that will send their logs to </a:t>
            </a:r>
            <a:r>
              <a:rPr lang="en-US" altLang="ko-KR" sz="1400" dirty="0" err="1"/>
              <a:t>Logstash</a:t>
            </a:r>
            <a:r>
              <a:rPr lang="en-US" altLang="ko-KR" sz="1400" dirty="0"/>
              <a:t>, </a:t>
            </a:r>
            <a:r>
              <a:rPr lang="en-US" altLang="ko-KR" sz="1400" dirty="0" smtClean="0"/>
              <a:t>Serves </a:t>
            </a:r>
            <a:r>
              <a:rPr lang="en-US" altLang="ko-KR" sz="1400" dirty="0"/>
              <a:t>as a log shipping agent that utilizes </a:t>
            </a:r>
            <a:r>
              <a:rPr lang="en-US" altLang="ko-KR" sz="1400" i="1" dirty="0"/>
              <a:t>Packetbeat</a:t>
            </a:r>
            <a:r>
              <a:rPr lang="en-US" altLang="ko-KR" sz="1400" dirty="0"/>
              <a:t>, </a:t>
            </a:r>
            <a:r>
              <a:rPr lang="en-US" altLang="ko-KR" sz="1400" i="1" dirty="0"/>
              <a:t>Topbeat</a:t>
            </a:r>
            <a:r>
              <a:rPr lang="en-US" altLang="ko-KR" sz="1400" dirty="0"/>
              <a:t>, and </a:t>
            </a:r>
            <a:r>
              <a:rPr lang="en-US" altLang="ko-KR" sz="1400" i="1" dirty="0"/>
              <a:t>Filebeat</a:t>
            </a:r>
            <a:r>
              <a:rPr lang="en-US" altLang="ko-KR" sz="1400" dirty="0"/>
              <a:t> are a few examples of </a:t>
            </a:r>
            <a:r>
              <a:rPr lang="en-US" altLang="ko-KR" sz="1400" i="1" dirty="0" smtClean="0"/>
              <a:t>Beats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57303" y="3429000"/>
            <a:ext cx="1260140" cy="119476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Web Server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303" y="4808004"/>
            <a:ext cx="1260140" cy="7812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DB Server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51463" y="4970022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Beat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65176" y="3526971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Beat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(File)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>
            <a:stCxn id="11" idx="3"/>
          </p:cNvCxnSpPr>
          <p:nvPr/>
        </p:nvCxnSpPr>
        <p:spPr>
          <a:xfrm>
            <a:off x="2479576" y="3755571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" idx="3"/>
          </p:cNvCxnSpPr>
          <p:nvPr/>
        </p:nvCxnSpPr>
        <p:spPr>
          <a:xfrm>
            <a:off x="2465863" y="5198622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31075" y="3771900"/>
            <a:ext cx="0" cy="1426722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685220" y="4028061"/>
            <a:ext cx="5084204" cy="914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       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Logstash</a:t>
            </a:r>
            <a:r>
              <a:rPr lang="en-US" altLang="ko-KR" sz="1400" dirty="0" smtClean="0">
                <a:solidFill>
                  <a:schemeClr val="tx1"/>
                </a:solidFill>
              </a:rPr>
              <a:t>              </a:t>
            </a:r>
            <a:r>
              <a:rPr lang="en-US" altLang="ko-KR" sz="1400" dirty="0" smtClean="0">
                <a:solidFill>
                  <a:schemeClr val="tx1"/>
                </a:solidFill>
              </a:rPr>
              <a:t>Elasticsearch            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Kibana</a:t>
            </a:r>
            <a:r>
              <a:rPr lang="en-US" altLang="ko-KR" sz="1400" dirty="0" smtClean="0">
                <a:solidFill>
                  <a:schemeClr val="tx1"/>
                </a:solidFill>
              </a:rPr>
              <a:t>  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031075" y="4485261"/>
            <a:ext cx="1129837" cy="13134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43010" y="4485261"/>
            <a:ext cx="594066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005228" y="4485261"/>
            <a:ext cx="540060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337376" y="4485261"/>
            <a:ext cx="684076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21452" y="4346761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/>
              <a:t>Client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1565176" y="5844951"/>
            <a:ext cx="925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Ship Logs</a:t>
            </a:r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27761" y="5567952"/>
            <a:ext cx="1223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Process 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Transport Logs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01246" y="5660285"/>
            <a:ext cx="922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Index &amp; 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Store Logs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74200" y="5567952"/>
            <a:ext cx="11689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Search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Visualize Logs</a:t>
            </a:r>
          </a:p>
          <a:p>
            <a:pPr algn="ctr"/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68925" y="3471391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ELK STAK/ LOGSTASH SERVERS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9815" y="2787315"/>
            <a:ext cx="1198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Client Servers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ctangle 10"/>
          <p:cNvSpPr/>
          <p:nvPr/>
        </p:nvSpPr>
        <p:spPr>
          <a:xfrm>
            <a:off x="1565176" y="4041195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Beat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(Http)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29" name="Straight Connector 11"/>
          <p:cNvCxnSpPr/>
          <p:nvPr/>
        </p:nvCxnSpPr>
        <p:spPr>
          <a:xfrm>
            <a:off x="2479576" y="4221088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Beats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27187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2460" y="905811"/>
            <a:ext cx="91450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/>
              <a:t>Sniffs </a:t>
            </a:r>
            <a:r>
              <a:rPr lang="en-US" altLang="ko-KR" sz="1400" dirty="0"/>
              <a:t>the traffic between your servers, parses the application-level protocols on the fly, and correlates the messages into transactions.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For each transaction, Packetbeat inserts a JSON document into </a:t>
            </a:r>
            <a:r>
              <a:rPr lang="en-US" altLang="ko-KR" sz="1400" dirty="0" smtClean="0"/>
              <a:t>Elasticsearch which can be further visualize in </a:t>
            </a:r>
            <a:r>
              <a:rPr lang="en-US" altLang="ko-KR" sz="1400" dirty="0" err="1" smtClean="0"/>
              <a:t>Kibana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" y="2140002"/>
            <a:ext cx="1200150" cy="99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" y="4055423"/>
            <a:ext cx="1238250" cy="1029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2500" y="3212976"/>
            <a:ext cx="1142479" cy="84244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PacketBeat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784648" y="3220814"/>
            <a:ext cx="1584176" cy="892262"/>
          </a:xfrm>
          <a:prstGeom prst="rightArrow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Correlates messages to transaction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36576" y="28889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Sniffs traffic</a:t>
            </a:r>
            <a:endParaRPr lang="ko-KR" alt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1263774" y="4185084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Sniffs traffic</a:t>
            </a:r>
            <a:endParaRPr lang="ko-KR" altLang="en-US" sz="1200" dirty="0" err="1" smtClean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836" y="2759577"/>
            <a:ext cx="1599010" cy="17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64" y="2835347"/>
            <a:ext cx="1080120" cy="127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37" y="2648471"/>
            <a:ext cx="5048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052" y="3875137"/>
            <a:ext cx="5048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>
            <a:off x="5097016" y="3220814"/>
            <a:ext cx="1224136" cy="100174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097016" y="3742985"/>
            <a:ext cx="1224136" cy="132152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665" y="2849461"/>
            <a:ext cx="1400879" cy="158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ight Arrow 22"/>
          <p:cNvSpPr/>
          <p:nvPr/>
        </p:nvSpPr>
        <p:spPr>
          <a:xfrm>
            <a:off x="7509284" y="3320988"/>
            <a:ext cx="867373" cy="448627"/>
          </a:xfrm>
          <a:prstGeom prst="rightArrow">
            <a:avLst/>
          </a:prstGeom>
          <a:solidFill>
            <a:srgbClr val="8DC63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Visualize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8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Beat - </a:t>
            </a:r>
            <a:r>
              <a:rPr lang="en-US" altLang="ko-KR" sz="4000" b="1" i="1" dirty="0" smtClean="0"/>
              <a:t>Packetbeat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87935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Current Image</a:t>
            </a:r>
            <a:endParaRPr lang="ko-KR" altLang="en-US" sz="4000" b="1" i="1" dirty="0"/>
          </a:p>
        </p:txBody>
      </p:sp>
      <p:sp>
        <p:nvSpPr>
          <p:cNvPr id="3" name="TextBox 2"/>
          <p:cNvSpPr txBox="1"/>
          <p:nvPr/>
        </p:nvSpPr>
        <p:spPr>
          <a:xfrm>
            <a:off x="920552" y="1844824"/>
            <a:ext cx="1852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mtClean="0"/>
              <a:t>Concerns?</a:t>
            </a:r>
            <a:endParaRPr lang="ko-KR" altLang="en-US" sz="2800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920552" y="1196752"/>
            <a:ext cx="77181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u="sng" dirty="0" smtClean="0"/>
              <a:t>What types of data?</a:t>
            </a:r>
          </a:p>
          <a:p>
            <a:endParaRPr lang="en-US" altLang="ko-KR" sz="2000" dirty="0" smtClean="0"/>
          </a:p>
          <a:p>
            <a:endParaRPr lang="en-US" altLang="ko-KR" sz="2000" dirty="0" err="1" smtClean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 smtClean="0"/>
              <a:t>Traditional, 3-Tiers application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Web (Nginx, </a:t>
            </a:r>
            <a:r>
              <a:rPr lang="en-US" altLang="ko-KR" sz="2000" dirty="0" err="1" smtClean="0"/>
              <a:t>Haproxy</a:t>
            </a:r>
            <a:r>
              <a:rPr lang="en-US" altLang="ko-KR" sz="2000" dirty="0" smtClean="0"/>
              <a:t>, Apache)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Was (Tomcat)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DB (MySQL, </a:t>
            </a:r>
            <a:r>
              <a:rPr lang="en-US" altLang="ko-KR" sz="2000" dirty="0" err="1" smtClean="0"/>
              <a:t>Redis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etc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2000" dirty="0" smtClean="0"/>
              <a:t>     &amp;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System (H/W-CPU, Memory, Disk, Network, </a:t>
            </a:r>
            <a:r>
              <a:rPr lang="en-US" altLang="ko-KR" sz="2000" dirty="0" err="1" smtClean="0"/>
              <a:t>Temperator</a:t>
            </a:r>
            <a:r>
              <a:rPr lang="en-US" altLang="ko-KR" sz="2000" dirty="0" smtClean="0"/>
              <a:t>, Fan)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Q) How to collect with which tool?</a:t>
            </a:r>
          </a:p>
          <a:p>
            <a:r>
              <a:rPr lang="en-US" altLang="ko-KR" sz="2000" dirty="0" smtClean="0"/>
              <a:t>                        </a:t>
            </a:r>
            <a:r>
              <a:rPr lang="en-US" altLang="ko-KR" sz="2000" dirty="0" err="1" smtClean="0"/>
              <a:t>datas</a:t>
            </a:r>
            <a:r>
              <a:rPr lang="en-US" altLang="ko-KR" sz="2000" dirty="0" smtClean="0"/>
              <a:t> of which shape of format? </a:t>
            </a:r>
          </a:p>
          <a:p>
            <a:r>
              <a:rPr lang="en-US" altLang="ko-KR" sz="2000" dirty="0" smtClean="0"/>
              <a:t>Q) How to store data to where?</a:t>
            </a:r>
          </a:p>
          <a:p>
            <a:r>
              <a:rPr lang="en-US" altLang="ko-KR" sz="2000" dirty="0" smtClean="0"/>
              <a:t>Q) How to presents it? (just text or graphically by interaction)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5434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 - Packetbeat </a:t>
            </a:r>
            <a:endParaRPr lang="ko-KR" alt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44488" y="938329"/>
            <a:ext cx="91450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A real-time network packet analyzer that you can use with Elasticsearch to provide an </a:t>
            </a:r>
            <a:r>
              <a:rPr lang="en-US" altLang="ko-KR" sz="1400" i="1" dirty="0"/>
              <a:t>application monitoring and performance analytics system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/>
          </a:p>
          <a:p>
            <a:pPr fontAlgn="base"/>
            <a:r>
              <a:rPr lang="en-US" altLang="ko-KR" sz="1400" dirty="0"/>
              <a:t>Works by capturing the network traffic between your application servers, decoding the application layer protocols (HTTP, MySQL, </a:t>
            </a:r>
            <a:r>
              <a:rPr lang="en-US" altLang="ko-KR" sz="1400" dirty="0" err="1"/>
              <a:t>Redis</a:t>
            </a:r>
            <a:r>
              <a:rPr lang="en-US" altLang="ko-KR" sz="1400" dirty="0"/>
              <a:t>, and so on</a:t>
            </a:r>
            <a:r>
              <a:rPr lang="en-US" altLang="ko-KR" sz="1400" dirty="0" smtClean="0"/>
              <a:t>) </a:t>
            </a:r>
            <a:r>
              <a:rPr lang="en-US" altLang="ko-KR" sz="1400" dirty="0"/>
              <a:t>correlating the requests with the responses, and recording the interesting </a:t>
            </a:r>
            <a:r>
              <a:rPr lang="en-US" altLang="ko-KR" sz="1400" dirty="0" smtClean="0"/>
              <a:t>*</a:t>
            </a:r>
            <a:r>
              <a:rPr lang="en-US" altLang="ko-KR" sz="1400" dirty="0" smtClean="0">
                <a:hlinkClick r:id="" action="ppaction://noaction"/>
              </a:rPr>
              <a:t>fields</a:t>
            </a:r>
            <a:r>
              <a:rPr lang="en-US" altLang="ko-KR" sz="1400" dirty="0"/>
              <a:t> for each transaction</a:t>
            </a:r>
            <a:r>
              <a:rPr lang="en-US" altLang="ko-KR" sz="1400" dirty="0" smtClean="0"/>
              <a:t>.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/>
              <a:t>Packetbeat </a:t>
            </a:r>
            <a:r>
              <a:rPr lang="en-US" altLang="ko-KR" sz="1400" dirty="0"/>
              <a:t>can help you easily notice issues with your back-end application, such as bugs or performance problems, and it makes troubleshooting them - and therefore fixing them - much faster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b="1" u="sng" dirty="0">
                <a:solidFill>
                  <a:srgbClr val="0000FF"/>
                </a:solidFill>
              </a:rPr>
              <a:t>Supported protocols from </a:t>
            </a:r>
            <a:r>
              <a:rPr lang="en-US" altLang="ko-KR" sz="1400" b="1" u="sng" dirty="0" err="1">
                <a:solidFill>
                  <a:srgbClr val="0000FF"/>
                </a:solidFill>
              </a:rPr>
              <a:t>packetbeat</a:t>
            </a:r>
            <a:endParaRPr lang="en-US" altLang="ko-KR" sz="1400" b="1" u="sng" dirty="0">
              <a:solidFill>
                <a:srgbClr val="0000FF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ICMP (v4 and v6)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DNS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>
                <a:solidFill>
                  <a:srgbClr val="0000FF"/>
                </a:solidFill>
              </a:rPr>
              <a:t>HTTP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AMQP 0.9.1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Mysql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PostgreSQL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Redis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Thrift-RPC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MongoDB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Memcache</a:t>
            </a:r>
            <a:endParaRPr lang="en-US" altLang="ko-KR" sz="1400" b="1" u="sng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b="1" i="1" dirty="0" smtClean="0"/>
              <a:t>*- Refer Appendix</a:t>
            </a:r>
            <a:endParaRPr lang="en-US" altLang="ko-KR" sz="1400" b="1" i="1" dirty="0"/>
          </a:p>
        </p:txBody>
      </p:sp>
    </p:spTree>
    <p:extLst>
      <p:ext uri="{BB962C8B-B14F-4D97-AF65-F5344CB8AC3E}">
        <p14:creationId xmlns:p14="http://schemas.microsoft.com/office/powerpoint/2010/main" val="179836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466" y="800708"/>
            <a:ext cx="961306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/</a:t>
            </a:r>
            <a:r>
              <a:rPr lang="en-US" sz="1400" dirty="0" err="1" smtClean="0"/>
              <a:t>etc</a:t>
            </a:r>
            <a:r>
              <a:rPr lang="en-US" sz="1400" dirty="0" smtClean="0"/>
              <a:t>/</a:t>
            </a:r>
            <a:r>
              <a:rPr lang="en-US" sz="1400" dirty="0" err="1" smtClean="0"/>
              <a:t>packetbeat</a:t>
            </a:r>
            <a:r>
              <a:rPr lang="en-US" sz="1400" dirty="0" smtClean="0"/>
              <a:t>/</a:t>
            </a:r>
            <a:r>
              <a:rPr lang="en-US" sz="1400" dirty="0" err="1" smtClean="0"/>
              <a:t>packetbeat.yml</a:t>
            </a:r>
            <a:r>
              <a:rPr lang="en-US" sz="1400" dirty="0" smtClean="0"/>
              <a:t> file is the main </a:t>
            </a:r>
            <a:r>
              <a:rPr lang="en-US" sz="1400" dirty="0" err="1" smtClean="0"/>
              <a:t>config</a:t>
            </a:r>
            <a:r>
              <a:rPr lang="en-US" sz="1400" dirty="0" smtClean="0"/>
              <a:t> file that keep the information about interface, protocols  and ports for  capturing the transactions. Also includes configuration to send data after capturing and            processing.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Two ways to deploy:</a:t>
            </a:r>
          </a:p>
          <a:p>
            <a:pPr marL="742950" lvl="1" indent="-285750" fontAlgn="base">
              <a:buFont typeface="Wingdings" pitchFamily="2" charset="2"/>
              <a:buChar char="ü"/>
            </a:pPr>
            <a:r>
              <a:rPr lang="en-US" altLang="ko-KR" sz="1400" dirty="0"/>
              <a:t>On dedicated servers, getting the traffic from mirror ports or tap devices</a:t>
            </a:r>
            <a:r>
              <a:rPr lang="en-US" altLang="ko-KR" sz="1400" dirty="0" smtClean="0"/>
              <a:t>. Less overhead on application servers, but requires dedicated networking gear</a:t>
            </a:r>
            <a:endParaRPr lang="en-US" altLang="ko-KR" sz="1400" dirty="0"/>
          </a:p>
          <a:p>
            <a:pPr marL="742950" lvl="1" indent="-285750" fontAlgn="base">
              <a:buFont typeface="Wingdings" pitchFamily="2" charset="2"/>
              <a:buChar char="ü"/>
            </a:pPr>
            <a:r>
              <a:rPr lang="en-US" altLang="ko-KR" sz="1400" dirty="0"/>
              <a:t>On </a:t>
            </a:r>
            <a:r>
              <a:rPr lang="en-US" altLang="ko-KR" sz="1400" dirty="0" smtClean="0"/>
              <a:t>existing </a:t>
            </a:r>
            <a:r>
              <a:rPr lang="en-US" altLang="ko-KR" sz="1400" dirty="0"/>
              <a:t>application </a:t>
            </a:r>
            <a:r>
              <a:rPr lang="en-US" altLang="ko-KR" sz="1400" dirty="0" smtClean="0"/>
              <a:t>servers.</a:t>
            </a:r>
            <a:endParaRPr lang="en-US" altLang="ko-KR" sz="1400" dirty="0"/>
          </a:p>
          <a:p>
            <a:pPr algn="just"/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Packetbeat </a:t>
            </a:r>
            <a:r>
              <a:rPr lang="en-US" sz="1400" dirty="0"/>
              <a:t>has several options for traffic capturing: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pcap</a:t>
            </a:r>
            <a:r>
              <a:rPr lang="en-US" sz="1400" dirty="0"/>
              <a:t>, which uses the </a:t>
            </a:r>
            <a:r>
              <a:rPr lang="en-US" sz="1400" dirty="0" err="1"/>
              <a:t>libpcap</a:t>
            </a:r>
            <a:r>
              <a:rPr lang="en-US" sz="1400" dirty="0"/>
              <a:t> library and works on most platforms, but it’s not the fastest </a:t>
            </a:r>
            <a:r>
              <a:rPr lang="en-US" sz="1400" dirty="0" smtClean="0"/>
              <a:t>option.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smtClean="0"/>
              <a:t>af_packet</a:t>
            </a:r>
            <a:r>
              <a:rPr lang="en-US" sz="1400" dirty="0"/>
              <a:t>, which uses memory mapped sniffing. This option is faster than </a:t>
            </a:r>
            <a:r>
              <a:rPr lang="en-US" sz="1400" dirty="0" err="1"/>
              <a:t>libpcap</a:t>
            </a:r>
            <a:r>
              <a:rPr lang="en-US" sz="1400" dirty="0"/>
              <a:t> and doesn’t require a kernel module, but it’s </a:t>
            </a:r>
            <a:r>
              <a:rPr lang="en-US" sz="1400" dirty="0" smtClean="0"/>
              <a:t>Linux-specific. Optimal sniffing mode for both deployment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0000FF"/>
                </a:solidFill>
              </a:rPr>
              <a:t>pf_ring</a:t>
            </a:r>
            <a:r>
              <a:rPr lang="en-US" sz="1400" dirty="0">
                <a:solidFill>
                  <a:srgbClr val="0000FF"/>
                </a:solidFill>
              </a:rPr>
              <a:t>, which makes use of an ntop.org project. This setting provides the best sniffing speed, but it requires a kernel module, and it’s </a:t>
            </a:r>
            <a:r>
              <a:rPr lang="en-US" sz="1400" u="sng" dirty="0">
                <a:solidFill>
                  <a:srgbClr val="0000FF"/>
                </a:solidFill>
              </a:rPr>
              <a:t>Linux-specific</a:t>
            </a:r>
            <a:r>
              <a:rPr lang="en-US" sz="1400" dirty="0" smtClean="0">
                <a:solidFill>
                  <a:srgbClr val="0000FF"/>
                </a:solidFill>
              </a:rPr>
              <a:t>. Sniffing speed of Gigabits/s for dedicated servers for              </a:t>
            </a:r>
            <a:r>
              <a:rPr lang="en-US" sz="1400" dirty="0" err="1" smtClean="0">
                <a:solidFill>
                  <a:srgbClr val="0000FF"/>
                </a:solidFill>
              </a:rPr>
              <a:t>packetbeat</a:t>
            </a:r>
            <a:r>
              <a:rPr lang="en-US" sz="1400" dirty="0" smtClean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6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 - Packetbeat 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108352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484" y="715335"/>
            <a:ext cx="932503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To configure </a:t>
            </a:r>
            <a:r>
              <a:rPr lang="en-US" altLang="ko-KR" sz="1400" dirty="0" smtClean="0"/>
              <a:t>Packetbeat, edit the </a:t>
            </a:r>
            <a:r>
              <a:rPr lang="en-US" altLang="ko-KR" sz="1400" dirty="0">
                <a:hlinkClick r:id="" action="ppaction://noaction"/>
              </a:rPr>
              <a:t>/etc/packetbeat/packetbeat.yml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/>
              <a:t>Select the network interface from which to capture the traffic.</a:t>
            </a:r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 smtClean="0"/>
              <a:t>In </a:t>
            </a:r>
            <a:r>
              <a:rPr lang="en-US" altLang="ko-KR" sz="1400" dirty="0"/>
              <a:t>the protocols section, configure the ports on which Packetbeat can find each protocol. If you use any non-standard ports, add them here</a:t>
            </a:r>
            <a:r>
              <a:rPr lang="en-US" altLang="ko-KR" sz="1400" dirty="0" smtClean="0"/>
              <a:t>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algn="just"/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/>
              <a:t>Set the IP address and port where Packetbeat can find the Elasticsearch installation</a:t>
            </a:r>
            <a:r>
              <a:rPr lang="en-US" altLang="ko-KR" sz="1400" dirty="0" smtClean="0"/>
              <a:t>: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232756"/>
            <a:ext cx="589597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2744924"/>
            <a:ext cx="5257800" cy="2268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5356373"/>
            <a:ext cx="5953125" cy="131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>
            <a:normAutofit fontScale="90000"/>
          </a:bodyPr>
          <a:lstStyle/>
          <a:p>
            <a:r>
              <a:rPr lang="en-US" altLang="ko-KR" b="1" i="1" dirty="0" smtClean="0"/>
              <a:t>Beat - Packetbeat 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251077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8484" y="745822"/>
            <a:ext cx="93250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Packetbeat is </a:t>
            </a:r>
            <a:r>
              <a:rPr lang="en-US" sz="1400" dirty="0"/>
              <a:t>Go </a:t>
            </a:r>
            <a:r>
              <a:rPr lang="en-US" sz="1400" dirty="0" smtClean="0"/>
              <a:t>program, </a:t>
            </a:r>
            <a:r>
              <a:rPr lang="en-US" sz="1400" dirty="0"/>
              <a:t>The current Go version used for development is </a:t>
            </a:r>
            <a:r>
              <a:rPr lang="en-US" sz="1400" dirty="0" err="1"/>
              <a:t>Golang</a:t>
            </a:r>
            <a:r>
              <a:rPr lang="en-US" sz="1400" dirty="0"/>
              <a:t> 1.6.2. </a:t>
            </a:r>
            <a:r>
              <a:rPr lang="en-US" sz="1400" dirty="0" smtClean="0"/>
              <a:t>Packetbeat </a:t>
            </a:r>
            <a:r>
              <a:rPr lang="en-US" sz="1400" dirty="0"/>
              <a:t>use a </a:t>
            </a:r>
            <a:r>
              <a:rPr lang="en-US" sz="1400" dirty="0" smtClean="0"/>
              <a:t>  </a:t>
            </a:r>
            <a:r>
              <a:rPr lang="en-US" sz="1400" dirty="0"/>
              <a:t>variety of scripts based on python to generate configuration files and documentations</a:t>
            </a:r>
            <a:r>
              <a:rPr lang="en-US" sz="1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The way Packetbeat </a:t>
            </a:r>
            <a:r>
              <a:rPr lang="en-US" sz="1400" dirty="0"/>
              <a:t>works is that both the kernel and the user space program map the same memory zone, and a simple circular buffer is organized in this memory zone. The kernel writes packets into the circular </a:t>
            </a:r>
            <a:r>
              <a:rPr lang="en-US" sz="1400" dirty="0" smtClean="0"/>
              <a:t>    buffer</a:t>
            </a:r>
            <a:r>
              <a:rPr lang="en-US" sz="1400" dirty="0"/>
              <a:t>, and the user space program reads from it. The poll system call is used for getting a notification </a:t>
            </a:r>
            <a:r>
              <a:rPr lang="en-US" sz="1400" dirty="0" smtClean="0"/>
              <a:t>for   </a:t>
            </a:r>
            <a:r>
              <a:rPr lang="en-US" sz="1400" dirty="0"/>
              <a:t>the first packet available, but the remaining available packets can be simply read via memory access</a:t>
            </a:r>
            <a:r>
              <a:rPr lang="en-US" sz="1400" dirty="0" smtClean="0"/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Example:</a:t>
            </a:r>
          </a:p>
          <a:p>
            <a:pPr lvl="3" algn="just"/>
            <a:r>
              <a:rPr lang="en-US" sz="1400" dirty="0" err="1"/>
              <a:t>packetbeat.interfaces</a:t>
            </a:r>
            <a:r>
              <a:rPr lang="en-US" sz="1400" dirty="0"/>
              <a:t>: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/>
              <a:t>device: eth0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/>
              <a:t>type: af_packet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 err="1"/>
              <a:t>buffer_size_mb</a:t>
            </a:r>
            <a:r>
              <a:rPr lang="en-US" sz="1400" u="sng" dirty="0"/>
              <a:t>: </a:t>
            </a:r>
            <a:r>
              <a:rPr lang="en-US" sz="1400" u="sng" dirty="0" smtClean="0"/>
              <a:t>100</a:t>
            </a:r>
          </a:p>
          <a:p>
            <a:pPr algn="just"/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 smtClean="0"/>
              <a:t>Packetbeat’s</a:t>
            </a:r>
            <a:r>
              <a:rPr lang="en-US" sz="1400" dirty="0" smtClean="0"/>
              <a:t> </a:t>
            </a:r>
            <a:r>
              <a:rPr lang="en-US" sz="1400" dirty="0"/>
              <a:t>source code is split up in Go packages or modules. </a:t>
            </a: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protocol modules can be found in individual folders in the beats/</a:t>
            </a:r>
            <a:r>
              <a:rPr lang="en-US" sz="1400" dirty="0" err="1"/>
              <a:t>packetbeat</a:t>
            </a:r>
            <a:r>
              <a:rPr lang="en-US" sz="1400" dirty="0"/>
              <a:t>/</a:t>
            </a:r>
            <a:r>
              <a:rPr lang="en-US" sz="1400" dirty="0" err="1"/>
              <a:t>protos</a:t>
            </a:r>
            <a:r>
              <a:rPr lang="en-US" sz="1400" dirty="0"/>
              <a:t> directory </a:t>
            </a:r>
            <a:r>
              <a:rPr lang="en-US" sz="1400" dirty="0" smtClean="0"/>
              <a:t>of </a:t>
            </a:r>
          </a:p>
          <a:p>
            <a:pPr algn="just"/>
            <a:r>
              <a:rPr lang="en-US" sz="1400" dirty="0" smtClean="0"/>
              <a:t>    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github.com/elastic/beats/tree/master/packetbeat</a:t>
            </a: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At the high level, the protocols plugins receive raw packet data via the Parse() or ParseUdp() methods and </a:t>
            </a:r>
            <a:r>
              <a:rPr lang="en-US" sz="1400" dirty="0" smtClean="0"/>
              <a:t> produce </a:t>
            </a:r>
            <a:r>
              <a:rPr lang="en-US" sz="1400" dirty="0"/>
              <a:t>objects that will be indexed into Elasticsearch</a:t>
            </a:r>
            <a:r>
              <a:rPr lang="en-US" sz="1400" dirty="0" smtClean="0"/>
              <a:t>. Parse() get called for every packets captured.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845553" y="205737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 - Packetbeat 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32048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/>
              <a:t>Beat - Packetbeat </a:t>
            </a:r>
            <a:endParaRPr lang="ko-KR" altLang="en-US" b="1" i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128464" y="3465004"/>
            <a:ext cx="9577064" cy="2772308"/>
            <a:chOff x="128464" y="512676"/>
            <a:chExt cx="9577064" cy="2772308"/>
          </a:xfrm>
        </p:grpSpPr>
        <p:sp>
          <p:nvSpPr>
            <p:cNvPr id="4" name="Rounded Rectangle 3"/>
            <p:cNvSpPr/>
            <p:nvPr/>
          </p:nvSpPr>
          <p:spPr>
            <a:xfrm>
              <a:off x="3764868" y="512676"/>
              <a:ext cx="3204356" cy="1008112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Protocol Module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beats/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packetbeat</a:t>
              </a:r>
              <a:r>
                <a:rPr lang="en-US" sz="1200" dirty="0" smtClean="0">
                  <a:solidFill>
                    <a:schemeClr val="tx1"/>
                  </a:solidFill>
                </a:rPr>
                <a:t>/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protos</a:t>
              </a:r>
              <a:r>
                <a:rPr lang="en-US" sz="1200" dirty="0" smtClean="0">
                  <a:solidFill>
                    <a:schemeClr val="tx1"/>
                  </a:solidFill>
                </a:rPr>
                <a:t>/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protos.go</a:t>
              </a:r>
              <a:endParaRPr lang="en-US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Parse() / ParseUdp()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977610" y="2600908"/>
              <a:ext cx="1499226" cy="684076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HTTP module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6476" y="2600908"/>
              <a:ext cx="1584176" cy="684076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MySQL module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541633" y="2600908"/>
              <a:ext cx="1152128" cy="684076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DNS 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module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016896" y="2600908"/>
              <a:ext cx="1499226" cy="684076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etc</a:t>
              </a:r>
              <a:r>
                <a:rPr lang="en-US" sz="1400" dirty="0" smtClean="0">
                  <a:solidFill>
                    <a:schemeClr val="tx1"/>
                  </a:solidFill>
                </a:rPr>
                <a:t> module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73380" y="2600908"/>
              <a:ext cx="1152128" cy="684076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etc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module</a:t>
              </a:r>
            </a:p>
          </p:txBody>
        </p:sp>
        <p:sp>
          <p:nvSpPr>
            <p:cNvPr id="5" name="Left Brace 4"/>
            <p:cNvSpPr/>
            <p:nvPr/>
          </p:nvSpPr>
          <p:spPr>
            <a:xfrm rot="5400000">
              <a:off x="2594738" y="-441430"/>
              <a:ext cx="576064" cy="5508612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e 11"/>
            <p:cNvSpPr/>
            <p:nvPr/>
          </p:nvSpPr>
          <p:spPr>
            <a:xfrm rot="5400000">
              <a:off x="7779314" y="638690"/>
              <a:ext cx="576064" cy="3276364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4" idx="2"/>
              <a:endCxn id="5" idx="1"/>
            </p:cNvCxnSpPr>
            <p:nvPr/>
          </p:nvCxnSpPr>
          <p:spPr>
            <a:xfrm flipH="1">
              <a:off x="2882770" y="1520788"/>
              <a:ext cx="2484276" cy="504056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4" idx="2"/>
              <a:endCxn id="12" idx="1"/>
            </p:cNvCxnSpPr>
            <p:nvPr/>
          </p:nvCxnSpPr>
          <p:spPr>
            <a:xfrm>
              <a:off x="5367046" y="1520788"/>
              <a:ext cx="2700300" cy="468052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496616" y="1772816"/>
              <a:ext cx="1548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TcpProtocolPlugin</a:t>
              </a:r>
              <a:endParaRPr lang="en-US" sz="1200" dirty="0" smtClean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39354" y="1783849"/>
              <a:ext cx="15661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UdpProtocolPlugin </a:t>
              </a:r>
              <a:endParaRPr lang="en-US" sz="1200" dirty="0" smtClean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96479" y="1711841"/>
              <a:ext cx="20392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implements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591456" y="1016732"/>
            <a:ext cx="4037508" cy="176419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Input packet</a:t>
            </a:r>
          </a:p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type Packet </a:t>
            </a:r>
            <a:r>
              <a:rPr lang="en-US" sz="1400" dirty="0" err="1">
                <a:solidFill>
                  <a:schemeClr val="tx1"/>
                </a:solidFill>
              </a:rPr>
              <a:t>struct</a:t>
            </a:r>
            <a:r>
              <a:rPr lang="en-US" sz="1400" dirty="0">
                <a:solidFill>
                  <a:schemeClr val="tx1"/>
                </a:solidFill>
              </a:rPr>
              <a:t> {</a:t>
            </a:r>
          </a:p>
          <a:p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Ts</a:t>
            </a:r>
            <a:r>
              <a:rPr lang="en-US" sz="1400" dirty="0">
                <a:solidFill>
                  <a:schemeClr val="tx1"/>
                </a:solidFill>
              </a:rPr>
              <a:t>      </a:t>
            </a:r>
            <a:r>
              <a:rPr lang="en-US" sz="1400" dirty="0" err="1">
                <a:solidFill>
                  <a:schemeClr val="tx1"/>
                </a:solidFill>
              </a:rPr>
              <a:t>time.Time</a:t>
            </a:r>
            <a:r>
              <a:rPr lang="en-US" sz="1400" dirty="0">
                <a:solidFill>
                  <a:schemeClr val="tx1"/>
                </a:solidFill>
              </a:rPr>
              <a:t> (1)</a:t>
            </a:r>
          </a:p>
          <a:p>
            <a:r>
              <a:rPr lang="en-US" sz="1400" dirty="0">
                <a:solidFill>
                  <a:schemeClr val="tx1"/>
                </a:solidFill>
              </a:rPr>
              <a:t>	Tuple   </a:t>
            </a:r>
            <a:r>
              <a:rPr lang="en-US" sz="1400" dirty="0" err="1">
                <a:solidFill>
                  <a:schemeClr val="tx1"/>
                </a:solidFill>
              </a:rPr>
              <a:t>common.IpPortTuple</a:t>
            </a:r>
            <a:r>
              <a:rPr lang="en-US" sz="1400" dirty="0">
                <a:solidFill>
                  <a:schemeClr val="tx1"/>
                </a:solidFill>
              </a:rPr>
              <a:t> (2)</a:t>
            </a:r>
          </a:p>
          <a:p>
            <a:r>
              <a:rPr lang="en-US" sz="1400" dirty="0">
                <a:solidFill>
                  <a:schemeClr val="tx1"/>
                </a:solidFill>
              </a:rPr>
              <a:t>	Payload []byte (3)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>
            <a:stCxn id="30" idx="2"/>
          </p:cNvCxnSpPr>
          <p:nvPr/>
        </p:nvCxnSpPr>
        <p:spPr>
          <a:xfrm>
            <a:off x="2610210" y="2780928"/>
            <a:ext cx="2156299" cy="684076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6321152" y="1016732"/>
            <a:ext cx="2885380" cy="1828078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Output packet</a:t>
            </a:r>
          </a:p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The </a:t>
            </a:r>
            <a:r>
              <a:rPr lang="en-US" sz="1400" dirty="0" smtClean="0">
                <a:solidFill>
                  <a:schemeClr val="tx1"/>
                </a:solidFill>
              </a:rPr>
              <a:t>JSON like objects </a:t>
            </a:r>
            <a:r>
              <a:rPr lang="en-US" sz="1400" dirty="0">
                <a:solidFill>
                  <a:schemeClr val="tx1"/>
                </a:solidFill>
              </a:rPr>
              <a:t>are sent using the </a:t>
            </a:r>
            <a:r>
              <a:rPr lang="en-US" sz="1400" b="1" dirty="0" smtClean="0">
                <a:solidFill>
                  <a:schemeClr val="tx1"/>
                </a:solidFill>
              </a:rPr>
              <a:t>publisher.Client       interface </a:t>
            </a:r>
            <a:r>
              <a:rPr lang="en-US" sz="1400" dirty="0" smtClean="0">
                <a:solidFill>
                  <a:schemeClr val="tx1"/>
                </a:solidFill>
              </a:rPr>
              <a:t>defined </a:t>
            </a:r>
            <a:r>
              <a:rPr lang="en-US" sz="1400" dirty="0">
                <a:solidFill>
                  <a:schemeClr val="tx1"/>
                </a:solidFill>
              </a:rPr>
              <a:t>in the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beats/</a:t>
            </a:r>
            <a:r>
              <a:rPr lang="en-US" sz="1400" dirty="0" err="1" smtClean="0">
                <a:solidFill>
                  <a:schemeClr val="tx1"/>
                </a:solidFill>
              </a:rPr>
              <a:t>libbeat</a:t>
            </a:r>
            <a:r>
              <a:rPr lang="en-US" sz="1400" dirty="0" smtClean="0">
                <a:solidFill>
                  <a:schemeClr val="tx1"/>
                </a:solidFill>
              </a:rPr>
              <a:t>/publisher</a:t>
            </a:r>
          </a:p>
        </p:txBody>
      </p:sp>
      <p:cxnSp>
        <p:nvCxnSpPr>
          <p:cNvPr id="41" name="Straight Arrow Connector 40"/>
          <p:cNvCxnSpPr>
            <a:endCxn id="40" idx="2"/>
          </p:cNvCxnSpPr>
          <p:nvPr/>
        </p:nvCxnSpPr>
        <p:spPr>
          <a:xfrm flipV="1">
            <a:off x="6321152" y="2844810"/>
            <a:ext cx="1442690" cy="620194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69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Use-cases</a:t>
            </a:r>
            <a:endParaRPr lang="ko-KR" altLang="en-US" b="1" i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67383"/>
              </p:ext>
            </p:extLst>
          </p:nvPr>
        </p:nvGraphicFramePr>
        <p:xfrm>
          <a:off x="711308" y="1081636"/>
          <a:ext cx="8556410" cy="49639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5752"/>
                <a:gridCol w="6620658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smtClean="0"/>
                        <a:t>Type of Resources</a:t>
                      </a:r>
                      <a:endParaRPr lang="ko-KR" altLang="en-US" sz="1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1" kern="1200" smtClean="0"/>
                        <a:t>Description</a:t>
                      </a:r>
                      <a:endParaRPr lang="en-US" altLang="ko-KR" sz="1800" b="1" kern="12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File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* Internal</a:t>
                      </a:r>
                      <a:r>
                        <a:rPr lang="en-US" altLang="ko-KR" sz="1600" baseline="0" smtClean="0"/>
                        <a:t> Systems</a:t>
                      </a:r>
                    </a:p>
                    <a:p>
                      <a:pPr marL="457200" lvl="1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Host/Event logs (e.g. Windows, Linux, Server, Switch, Storage)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Tracking</a:t>
                      </a:r>
                      <a:r>
                        <a:rPr lang="en-US" altLang="ko-KR" sz="1100" baseline="0" smtClean="0"/>
                        <a:t> new behavior of users requests (e.g. app generated log)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Measuring of customer response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Near Real Time Tracking</a:t>
                      </a:r>
                      <a:r>
                        <a:rPr lang="en-US" altLang="ko-KR" sz="1100" baseline="0" smtClean="0"/>
                        <a:t> of Events (</a:t>
                      </a:r>
                      <a:r>
                        <a:rPr lang="en-US" altLang="ko-KR" sz="1100" smtClean="0"/>
                        <a:t>Who tries to open my admin page)</a:t>
                      </a:r>
                      <a:endParaRPr lang="en-US" altLang="ko-KR" sz="1100" baseline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Malicious</a:t>
                      </a:r>
                      <a:r>
                        <a:rPr lang="en-US" altLang="ko-KR" sz="1100" baseline="0" smtClean="0"/>
                        <a:t> behavior</a:t>
                      </a:r>
                      <a:r>
                        <a:rPr lang="ko-KR" altLang="en-US" sz="1100" baseline="0" smtClean="0"/>
                        <a:t> </a:t>
                      </a:r>
                      <a:r>
                        <a:rPr lang="en-US" altLang="ko-KR" sz="1100" baseline="0" smtClean="0"/>
                        <a:t>(Security, Fraudulent activity)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Anti-virus logs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Forensics on the machine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Investigation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Backend</a:t>
                      </a:r>
                      <a:r>
                        <a:rPr lang="en-US" altLang="ko-KR" sz="1100" baseline="0" smtClean="0"/>
                        <a:t> Information Factory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NRE on-demand interactive data mining</a:t>
                      </a:r>
                    </a:p>
                    <a:p>
                      <a:pPr marL="6286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System resource monitoring (e.g. Storage Volume</a:t>
                      </a:r>
                      <a:r>
                        <a:rPr lang="en-US" altLang="ko-KR" sz="1100" baseline="0" smtClean="0"/>
                        <a:t> Usage)</a:t>
                      </a:r>
                      <a:endParaRPr lang="en-US" altLang="ko-KR" sz="1100" smtClean="0"/>
                    </a:p>
                    <a:p>
                      <a:pPr marL="6286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Web farm health check (e.g. Cellwe)</a:t>
                      </a:r>
                      <a:endParaRPr lang="en-US" altLang="ko-KR" sz="11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Process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* System process (ex:</a:t>
                      </a:r>
                      <a:r>
                        <a:rPr lang="en-US" altLang="ko-KR" sz="1600" baseline="0" smtClean="0"/>
                        <a:t> top process-Mem,CPU)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aseline="0" smtClean="0"/>
                        <a:t>  be able to integrated with monitoring system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30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Packet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smtClean="0"/>
                        <a:t>* Network protocol (currently, HTTP)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30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Analytics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* Connect speedy search</a:t>
                      </a:r>
                      <a:r>
                        <a:rPr lang="en-US" altLang="ko-KR" sz="1600" baseline="0" smtClean="0"/>
                        <a:t> with Big Data Analytics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  can</a:t>
                      </a:r>
                      <a:r>
                        <a:rPr lang="en-US" altLang="ko-KR" sz="1600" baseline="0" smtClean="0"/>
                        <a:t> be packaged &amp; integrated with system for analytics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06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Use-cases</a:t>
            </a:r>
            <a:endParaRPr lang="ko-KR" altLang="en-US" b="1" i="1" dirty="0"/>
          </a:p>
        </p:txBody>
      </p:sp>
      <p:sp>
        <p:nvSpPr>
          <p:cNvPr id="5" name="텍스트 개체 틀 3"/>
          <p:cNvSpPr>
            <a:spLocks noGrp="1"/>
          </p:cNvSpPr>
          <p:nvPr/>
        </p:nvSpPr>
        <p:spPr>
          <a:xfrm>
            <a:off x="5384800" y="1039358"/>
            <a:ext cx="4032696" cy="52565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IP Operational Analytics</a:t>
            </a:r>
          </a:p>
          <a:p>
            <a:pPr lvl="1"/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404 errors &gt; 100 in last 5 minutes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Free disk space drops below 5%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Security Analytics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&gt; 5 failed logins from same IP in 15 min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Unknown process consumes a large amount of memory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Anomalous outbound data transfer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Root Cause Analysis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are certain nodes not responding?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is my cluster not ingesting more data?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is one node busier than the others?</a:t>
            </a:r>
            <a:endParaRPr lang="en-US" altLang="ko-KR" sz="1100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  <a:p>
            <a:endParaRPr lang="en-US" altLang="ko-KR" sz="1050" b="1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6" name="텍스트 개체 틀 3"/>
          <p:cNvSpPr>
            <a:spLocks noGrp="1"/>
          </p:cNvSpPr>
          <p:nvPr/>
        </p:nvSpPr>
        <p:spPr>
          <a:xfrm>
            <a:off x="560512" y="1039358"/>
            <a:ext cx="3960688" cy="27686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Application Monitoring</a:t>
            </a:r>
          </a:p>
          <a:p>
            <a:pPr lvl="1"/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App response time exceeds SLA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# of active users spikes or plummets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User activity drops in a specific geo</a:t>
            </a:r>
            <a:endParaRPr lang="en-US" altLang="ko-KR" sz="1200" b="1">
              <a:solidFill>
                <a:schemeClr val="tx1"/>
              </a:solidFill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Real-Time Tracing</a:t>
            </a:r>
          </a:p>
          <a:p>
            <a:pPr lvl="1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</a:rPr>
              <a:t>• Issue and errors or events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External Interfacing</a:t>
            </a:r>
          </a:p>
          <a:p>
            <a:pPr lvl="1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</a:rPr>
              <a:t>• Monitoring module as a service</a:t>
            </a:r>
          </a:p>
        </p:txBody>
      </p:sp>
      <p:sp>
        <p:nvSpPr>
          <p:cNvPr id="7" name="텍스트 개체 틀 3"/>
          <p:cNvSpPr>
            <a:spLocks noGrp="1"/>
          </p:cNvSpPr>
          <p:nvPr/>
        </p:nvSpPr>
        <p:spPr>
          <a:xfrm>
            <a:off x="560512" y="4113076"/>
            <a:ext cx="4536752" cy="24482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Optimization and Capacity Planning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/>
                </a:solidFill>
              </a:rPr>
              <a:t>Is my current usage healthy?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What is the growth rate in ingestion,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search, total docs, or memory usage?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How many nodes will I need in 6 months?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What’s the impact of my application </a:t>
            </a:r>
            <a:r>
              <a:rPr lang="en-US" altLang="ko-KR" sz="1400">
                <a:solidFill>
                  <a:schemeClr val="tx1"/>
                </a:solidFill>
              </a:rPr>
              <a:t>change?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Behavior Analysis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What other endpoints did a known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malicious IP also visit?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b="1" u="sng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98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Who use this stack?</a:t>
            </a:r>
            <a:endParaRPr lang="ko-KR" altLang="en-US" b="1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054653" y="1268760"/>
            <a:ext cx="7869720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LinkedIn</a:t>
            </a:r>
            <a:endParaRPr lang="en-US" altLang="ko-KR" sz="1200" b="1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More than 30 ELK clusters (across multiple DCs)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Cluster with 50+ billion docs (50+TB) each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Daily indices average 3+ billion docs, 3+TB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15,000 indices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~1,000 shards per cluster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Wikipedia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U</a:t>
            </a:r>
            <a:r>
              <a:rPr lang="en-US" altLang="ko-KR" sz="1600" dirty="0" smtClean="0"/>
              <a:t>ses </a:t>
            </a:r>
            <a:r>
              <a:rPr lang="en-US" altLang="ko-KR" sz="1600" dirty="0"/>
              <a:t>Elasticsearch to provide full-text search with highlighted search </a:t>
            </a:r>
            <a:r>
              <a:rPr lang="en-US" altLang="ko-KR" sz="1600" dirty="0" smtClean="0"/>
              <a:t>Snippets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GitHub</a:t>
            </a:r>
          </a:p>
          <a:p>
            <a:pPr>
              <a:lnSpc>
                <a:spcPct val="150000"/>
              </a:lnSpc>
            </a:pPr>
            <a:r>
              <a:rPr lang="en-US" altLang="ko-KR" sz="1600" u="sng" dirty="0" smtClean="0"/>
              <a:t>GitHub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uses Elasticsearch to query 130 billion lines of code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80735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Example Screen</a:t>
            </a:r>
            <a:endParaRPr lang="ko-KR" altLang="en-US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514350" y="1124744"/>
            <a:ext cx="8877300" cy="4908376"/>
            <a:chOff x="514350" y="1124744"/>
            <a:chExt cx="8877300" cy="490837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50" y="1124744"/>
              <a:ext cx="8877300" cy="375285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350" y="4509120"/>
              <a:ext cx="8877300" cy="15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118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Example Screen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390650"/>
            <a:ext cx="88011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Portal </a:t>
            </a:r>
            <a:r>
              <a:rPr lang="en-US" altLang="ko-KR" sz="4000" b="1" i="1" dirty="0" err="1" smtClean="0"/>
              <a:t>v.s</a:t>
            </a:r>
            <a:r>
              <a:rPr lang="en-US" altLang="ko-KR" sz="4000" b="1" i="1" dirty="0" smtClean="0"/>
              <a:t> Enterprise Svc</a:t>
            </a:r>
            <a:endParaRPr lang="ko-KR" altLang="en-US" sz="4000" b="1" i="1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33492"/>
              </p:ext>
            </p:extLst>
          </p:nvPr>
        </p:nvGraphicFramePr>
        <p:xfrm>
          <a:off x="1689100" y="1880828"/>
          <a:ext cx="6604000" cy="3297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02000"/>
                <a:gridCol w="3302000"/>
              </a:tblGrid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Dynamic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Static</a:t>
                      </a:r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Flexible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Fixed</a:t>
                      </a:r>
                      <a:endParaRPr lang="ko-KR" altLang="en-US" sz="2800" b="1"/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Results with a single keyword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Conditions</a:t>
                      </a:r>
                      <a:endParaRPr lang="ko-KR" altLang="en-US" sz="2800" b="1"/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22" name="직선 화살표 연결선 21"/>
          <p:cNvCxnSpPr/>
          <p:nvPr/>
        </p:nvCxnSpPr>
        <p:spPr>
          <a:xfrm>
            <a:off x="2072680" y="4774168"/>
            <a:ext cx="244827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5391516" y="4573601"/>
            <a:ext cx="2628292" cy="4011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265368" y="1736812"/>
            <a:ext cx="504056" cy="34203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97980" y="1736812"/>
            <a:ext cx="504056" cy="34203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1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212390"/>
            <a:ext cx="3997304" cy="197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28451"/>
            <a:ext cx="4356484" cy="1987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85" y="3323943"/>
            <a:ext cx="5149830" cy="3381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타원 4"/>
          <p:cNvSpPr/>
          <p:nvPr/>
        </p:nvSpPr>
        <p:spPr>
          <a:xfrm>
            <a:off x="5614515" y="1793782"/>
            <a:ext cx="1116124" cy="118813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7248910" y="1620930"/>
            <a:ext cx="792088" cy="49687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2972780" y="3719987"/>
            <a:ext cx="792088" cy="8137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6730639" y="4476071"/>
            <a:ext cx="792088" cy="8137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6682" y="5628199"/>
            <a:ext cx="265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/>
              <a:t>III. Large Scale or </a:t>
            </a:r>
          </a:p>
          <a:p>
            <a:r>
              <a:rPr lang="en-US" altLang="ko-KR" sz="1200" b="1"/>
              <a:t> </a:t>
            </a:r>
            <a:r>
              <a:rPr lang="en-US" altLang="ko-KR" sz="1200" b="1" smtClean="0"/>
              <a:t>    Multi Region</a:t>
            </a:r>
            <a:endParaRPr lang="en-US" altLang="ko-KR" sz="1200" b="1"/>
          </a:p>
          <a:p>
            <a:r>
              <a:rPr lang="en-US" altLang="ko-KR" sz="1200" b="1"/>
              <a:t> </a:t>
            </a:r>
            <a:r>
              <a:rPr lang="en-US" altLang="ko-KR" sz="1200" b="1" smtClean="0"/>
              <a:t>    Support Model</a:t>
            </a:r>
            <a:endParaRPr lang="ko-KR" altLang="en-US" sz="1200" b="1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2377237" y="46687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대량메시지수집시</a:t>
            </a:r>
            <a:endParaRPr lang="en-US" altLang="ko-KR" sz="1200" smtClean="0"/>
          </a:p>
          <a:p>
            <a:r>
              <a:rPr lang="ko-KR" altLang="en-US" sz="1200" smtClean="0"/>
              <a:t>큐활용 모델</a:t>
            </a:r>
            <a:endParaRPr lang="ko-KR" altLang="en-US" sz="1200" dirty="0" err="1" smtClean="0"/>
          </a:p>
        </p:txBody>
      </p:sp>
      <p:cxnSp>
        <p:nvCxnSpPr>
          <p:cNvPr id="12" name="직선 연결선 11"/>
          <p:cNvCxnSpPr/>
          <p:nvPr/>
        </p:nvCxnSpPr>
        <p:spPr>
          <a:xfrm>
            <a:off x="1712640" y="3071915"/>
            <a:ext cx="569053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612740" y="3071915"/>
            <a:ext cx="1108923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988265" y="3071915"/>
            <a:ext cx="388671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68624" y="3046336"/>
            <a:ext cx="89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Collection</a:t>
            </a:r>
            <a:endParaRPr lang="ko-KR" altLang="en-US" sz="1200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2840341" y="3066406"/>
            <a:ext cx="609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Store</a:t>
            </a:r>
            <a:endParaRPr lang="ko-KR" altLang="en-US" sz="12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3880267" y="3045242"/>
            <a:ext cx="554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View</a:t>
            </a:r>
            <a:endParaRPr lang="ko-KR" altLang="en-US" sz="1200" dirty="0" err="1" smtClean="0"/>
          </a:p>
        </p:txBody>
      </p:sp>
      <p:sp>
        <p:nvSpPr>
          <p:cNvPr id="18" name="타원 17"/>
          <p:cNvSpPr/>
          <p:nvPr/>
        </p:nvSpPr>
        <p:spPr>
          <a:xfrm>
            <a:off x="7125947" y="2150162"/>
            <a:ext cx="1145176" cy="61211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mtClean="0"/>
              <a:t>Attachments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871314" y="1027765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II. Mid-Scale Model</a:t>
            </a:r>
            <a:endParaRPr lang="ko-KR" altLang="en-US" sz="1200" b="1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79923" y="960645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I. Basic</a:t>
            </a:r>
            <a:r>
              <a:rPr lang="ko-KR" altLang="en-US" sz="1200" b="1" smtClean="0"/>
              <a:t> </a:t>
            </a:r>
            <a:r>
              <a:rPr lang="en-US" altLang="ko-KR" sz="1200" b="1" smtClean="0"/>
              <a:t>Model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235270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Master election</a:t>
            </a:r>
            <a:endParaRPr lang="ko-KR" altLang="en-US" sz="2400" b="1" dirty="0"/>
          </a:p>
        </p:txBody>
      </p:sp>
      <p:sp>
        <p:nvSpPr>
          <p:cNvPr id="4" name="Oval 3"/>
          <p:cNvSpPr/>
          <p:nvPr/>
        </p:nvSpPr>
        <p:spPr>
          <a:xfrm>
            <a:off x="4722574" y="2996952"/>
            <a:ext cx="1116124" cy="108012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200516" y="2492896"/>
            <a:ext cx="2160240" cy="2088232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56856" y="1952836"/>
            <a:ext cx="3247561" cy="3168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endCxn id="6" idx="6"/>
          </p:cNvCxnSpPr>
          <p:nvPr/>
        </p:nvCxnSpPr>
        <p:spPr>
          <a:xfrm flipV="1">
            <a:off x="5280636" y="3537012"/>
            <a:ext cx="1623781" cy="1538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48666" y="1428821"/>
            <a:ext cx="418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discovery.zen.ping_timeout: 3</a:t>
            </a:r>
          </a:p>
          <a:p>
            <a:r>
              <a:rPr lang="en-US" sz="1000" dirty="0" smtClean="0"/>
              <a:t>No failure on master, but network is slow..then increase this number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58696" y="327540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5829104" y="327540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6357316" y="325270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6983985" y="3398512"/>
            <a:ext cx="1781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Master election begins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158158"/>
              </p:ext>
            </p:extLst>
          </p:nvPr>
        </p:nvGraphicFramePr>
        <p:xfrm>
          <a:off x="439130" y="3319200"/>
          <a:ext cx="2052228" cy="10765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6114"/>
                <a:gridCol w="1026114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node.master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true or false</a:t>
                      </a:r>
                      <a:endParaRPr lang="en-US" sz="1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node.data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false or true</a:t>
                      </a:r>
                      <a:endParaRPr lang="en-US" sz="1000" dirty="0"/>
                    </a:p>
                  </a:txBody>
                  <a:tcPr anchor="ctr"/>
                </a:tc>
              </a:tr>
              <a:tr h="334836">
                <a:tc>
                  <a:txBody>
                    <a:bodyPr/>
                    <a:lstStyle/>
                    <a:p>
                      <a:pPr algn="l"/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 flipH="1">
            <a:off x="380492" y="2155354"/>
            <a:ext cx="2023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How the role be given?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master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data node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ingest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c</a:t>
            </a:r>
            <a:r>
              <a:rPr lang="en-US" sz="1200" dirty="0" smtClean="0"/>
              <a:t>oordinator</a:t>
            </a:r>
          </a:p>
        </p:txBody>
      </p:sp>
    </p:spTree>
    <p:extLst>
      <p:ext uri="{BB962C8B-B14F-4D97-AF65-F5344CB8AC3E}">
        <p14:creationId xmlns:p14="http://schemas.microsoft.com/office/powerpoint/2010/main" val="187677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Fault detection</a:t>
            </a:r>
            <a:endParaRPr lang="ko-KR" altLang="en-US" sz="2400" b="1" dirty="0"/>
          </a:p>
        </p:txBody>
      </p:sp>
      <p:sp>
        <p:nvSpPr>
          <p:cNvPr id="2" name="Rounded Rectangle 1"/>
          <p:cNvSpPr/>
          <p:nvPr/>
        </p:nvSpPr>
        <p:spPr>
          <a:xfrm>
            <a:off x="1640632" y="1844824"/>
            <a:ext cx="1980220" cy="316835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817096" y="1844824"/>
            <a:ext cx="1980220" cy="316835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cxnSp>
        <p:nvCxnSpPr>
          <p:cNvPr id="9" name="Straight Connector 8"/>
          <p:cNvCxnSpPr>
            <a:stCxn id="2" idx="3"/>
            <a:endCxn id="15" idx="1"/>
          </p:cNvCxnSpPr>
          <p:nvPr/>
        </p:nvCxnSpPr>
        <p:spPr>
          <a:xfrm>
            <a:off x="3620852" y="3429000"/>
            <a:ext cx="2196244" cy="0"/>
          </a:xfrm>
          <a:prstGeom prst="line">
            <a:avLst/>
          </a:prstGeom>
          <a:ln w="6350">
            <a:solidFill>
              <a:schemeClr val="tx1"/>
            </a:solidFill>
            <a:prstDash val="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92860" y="2708920"/>
            <a:ext cx="2016224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692860" y="4149080"/>
            <a:ext cx="2016224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35887" y="2244309"/>
            <a:ext cx="1548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Ping from master to the others</a:t>
            </a:r>
            <a:endParaRPr lang="en-US" sz="1200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3935887" y="4252471"/>
            <a:ext cx="1548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Ping from the others to master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08584" y="5363923"/>
            <a:ext cx="80361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If we enable</a:t>
            </a:r>
          </a:p>
          <a:p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: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discovery.zen.fd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.(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ping_interval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,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ping_timeout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,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ping_retries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flipH="1">
            <a:off x="4097905" y="3805701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Verify still alive</a:t>
            </a:r>
          </a:p>
        </p:txBody>
      </p:sp>
      <p:sp>
        <p:nvSpPr>
          <p:cNvPr id="26" name="TextBox 25"/>
          <p:cNvSpPr txBox="1"/>
          <p:nvPr/>
        </p:nvSpPr>
        <p:spPr>
          <a:xfrm flipH="1">
            <a:off x="4097905" y="2708920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Verify still alive</a:t>
            </a:r>
            <a:endParaRPr 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42003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mtClean="0"/>
              <a:t>Who’s goanna </a:t>
            </a:r>
            <a:r>
              <a:rPr lang="en-US" altLang="ko-KR" sz="2400" b="1" dirty="0" smtClean="0"/>
              <a:t>update cluster status? </a:t>
            </a:r>
            <a:endParaRPr lang="ko-KR" altLang="en-US" sz="2400" b="1" dirty="0"/>
          </a:p>
        </p:txBody>
      </p:sp>
      <p:sp>
        <p:nvSpPr>
          <p:cNvPr id="3" name="Rounded Rectangle 2"/>
          <p:cNvSpPr/>
          <p:nvPr/>
        </p:nvSpPr>
        <p:spPr>
          <a:xfrm>
            <a:off x="1640632" y="2689972"/>
            <a:ext cx="1980220" cy="123858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213140" y="2527721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57156" y="2708920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01172" y="2884440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645188" y="3059959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other nodes</a:t>
            </a:r>
          </a:p>
        </p:txBody>
      </p: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 flipV="1">
            <a:off x="3620852" y="3049779"/>
            <a:ext cx="2592288" cy="25948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3"/>
            <a:endCxn id="5" idx="1"/>
          </p:cNvCxnSpPr>
          <p:nvPr/>
        </p:nvCxnSpPr>
        <p:spPr>
          <a:xfrm flipV="1">
            <a:off x="3620852" y="3230978"/>
            <a:ext cx="2736304" cy="7828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3"/>
            <a:endCxn id="6" idx="1"/>
          </p:cNvCxnSpPr>
          <p:nvPr/>
        </p:nvCxnSpPr>
        <p:spPr>
          <a:xfrm>
            <a:off x="3620852" y="3309264"/>
            <a:ext cx="2880320" cy="9723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  <a:endCxn id="7" idx="1"/>
          </p:cNvCxnSpPr>
          <p:nvPr/>
        </p:nvCxnSpPr>
        <p:spPr>
          <a:xfrm>
            <a:off x="3620852" y="3309264"/>
            <a:ext cx="3024336" cy="27275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764868" y="3064188"/>
            <a:ext cx="23324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444444"/>
                </a:solidFill>
              </a:rPr>
              <a:t>applies the required changes and publishes the updated cluster state</a:t>
            </a:r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4054519" y="3885110"/>
            <a:ext cx="73129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Queue1</a:t>
            </a:r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Queue2</a:t>
            </a:r>
          </a:p>
          <a:p>
            <a:r>
              <a:rPr lang="en-US" sz="1200" dirty="0" smtClean="0"/>
              <a:t>Queue3</a:t>
            </a:r>
          </a:p>
          <a:p>
            <a:r>
              <a:rPr lang="en-US" sz="1200" dirty="0" smtClean="0"/>
              <a:t>Queue4</a:t>
            </a:r>
          </a:p>
          <a:p>
            <a:r>
              <a:rPr lang="mr-IN" sz="1200" dirty="0" smtClean="0"/>
              <a:t>…</a:t>
            </a:r>
            <a:endParaRPr lang="en-US" sz="1200" dirty="0" err="1" smtClean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718174" y="4043033"/>
            <a:ext cx="683927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18174" y="3766034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mtClean="0"/>
              <a:t>publish</a:t>
            </a:r>
            <a:endParaRPr lang="en-US" sz="1200" dirty="0" err="1" smtClean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702625" y="4227200"/>
            <a:ext cx="725519" cy="1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688005" y="4225710"/>
            <a:ext cx="754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respond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702625" y="4607845"/>
            <a:ext cx="74013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718175" y="4564235"/>
            <a:ext cx="775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commit</a:t>
            </a:r>
          </a:p>
          <a:p>
            <a:pPr algn="ctr"/>
            <a:r>
              <a:rPr lang="en-US" sz="1200" dirty="0" smtClean="0"/>
              <a:t>apply</a:t>
            </a:r>
          </a:p>
        </p:txBody>
      </p:sp>
    </p:spTree>
    <p:extLst>
      <p:ext uri="{BB962C8B-B14F-4D97-AF65-F5344CB8AC3E}">
        <p14:creationId xmlns:p14="http://schemas.microsoft.com/office/powerpoint/2010/main" val="26264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Important system settings</a:t>
            </a:r>
            <a:endParaRPr lang="ko-KR" altLang="en-US" sz="24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30930"/>
              </p:ext>
            </p:extLst>
          </p:nvPr>
        </p:nvGraphicFramePr>
        <p:xfrm>
          <a:off x="452500" y="1196752"/>
          <a:ext cx="9037004" cy="2542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8252"/>
                <a:gridCol w="67687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Setting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63727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JVM heap size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the minimum heap size (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Xms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and maximum heap size (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Xmx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to be equal to each other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Xmx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no more than 50% of your physical RAM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memory = more caching</a:t>
                      </a:r>
                      <a:r>
                        <a:rPr lang="en-US" sz="10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but, garbage collection pause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Disable</a:t>
                      </a:r>
                      <a:r>
                        <a:rPr lang="en-US" sz="1200" baseline="0" dirty="0" smtClean="0"/>
                        <a:t> swapping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sudo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swapoff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mr-IN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sysctl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value </a:t>
                      </a:r>
                      <a:r>
                        <a:rPr lang="en-US" sz="1000" dirty="0" err="1" smtClean="0"/>
                        <a:t>vm.swappiness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set to </a:t>
                      </a:r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Increase file</a:t>
                      </a:r>
                      <a:r>
                        <a:rPr lang="en-US" sz="1200" baseline="0" dirty="0" smtClean="0"/>
                        <a:t> descriptor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 </a:t>
                      </a:r>
                      <a:r>
                        <a:rPr 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 tooltip="ulimit"/>
                        </a:rPr>
                        <a:t>ulimit -n 65536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 root before starting Elasticsearch, or set </a:t>
                      </a:r>
                      <a:r>
                        <a:rPr lang="en-US" sz="1000" dirty="0" err="1" smtClean="0"/>
                        <a:t>nofile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 </a:t>
                      </a:r>
                      <a:r>
                        <a:rPr lang="en-US" sz="1000" dirty="0" smtClean="0"/>
                        <a:t>65536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</a:t>
                      </a:r>
                      <a:r>
                        <a:rPr 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 tooltip="/etc/security/limits.conf"/>
                        </a:rPr>
                        <a:t>/etc/security/limits.conf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Sufficient virtual memory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sysctl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-w </a:t>
                      </a:r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vm.max_map_count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=262144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the </a:t>
                      </a:r>
                      <a:r>
                        <a:rPr lang="en-US" sz="1000" dirty="0" err="1" smtClean="0"/>
                        <a:t>vm.max_map_count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setting in </a:t>
                      </a:r>
                      <a:r>
                        <a:rPr lang="en-US" sz="1000" dirty="0" smtClean="0"/>
                        <a:t>/etc/</a:t>
                      </a:r>
                      <a:r>
                        <a:rPr lang="en-US" sz="1000" dirty="0" err="1" smtClean="0"/>
                        <a:t>sysctl.conf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Sufficient</a:t>
                      </a:r>
                      <a:r>
                        <a:rPr lang="en-US" sz="1200" baseline="0" dirty="0" smtClean="0"/>
                        <a:t> thread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nproc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 </a:t>
                      </a:r>
                      <a:r>
                        <a:rPr lang="en-US" sz="1000" dirty="0" smtClean="0"/>
                        <a:t>4096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34498" y="6237312"/>
            <a:ext cx="90370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www.elastic.co</a:t>
            </a:r>
            <a:r>
              <a:rPr lang="en-US" sz="1100" dirty="0"/>
              <a:t>/guide/</a:t>
            </a:r>
            <a:r>
              <a:rPr lang="en-US" sz="1100" dirty="0" err="1"/>
              <a:t>en</a:t>
            </a:r>
            <a:r>
              <a:rPr lang="en-US" sz="1100" dirty="0"/>
              <a:t>/</a:t>
            </a:r>
            <a:r>
              <a:rPr lang="en-US" sz="1100" dirty="0" err="1"/>
              <a:t>elasticsearch</a:t>
            </a:r>
            <a:r>
              <a:rPr lang="en-US" sz="1100" dirty="0"/>
              <a:t>/reference/6.1/bootstrap-</a:t>
            </a:r>
            <a:r>
              <a:rPr lang="en-US" sz="1100" dirty="0" err="1"/>
              <a:t>checks.html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439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4835" y="2492896"/>
            <a:ext cx="321633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smtClean="0"/>
              <a:t>Attachements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3937100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944888" y="1538790"/>
            <a:ext cx="4896544" cy="32043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34598" y="2780928"/>
            <a:ext cx="1692188" cy="720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 smtClean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3" name="Rectangle 2"/>
          <p:cNvSpPr/>
          <p:nvPr/>
        </p:nvSpPr>
        <p:spPr>
          <a:xfrm>
            <a:off x="4124908" y="2780928"/>
            <a:ext cx="1872208" cy="72008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smtClean="0">
                <a:solidFill>
                  <a:schemeClr val="tx1"/>
                </a:solidFill>
              </a:rPr>
              <a:t>Template</a:t>
            </a:r>
            <a:endParaRPr lang="en-US" sz="2800" b="1" i="1" dirty="0" smtClean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32376" y="2705506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Settings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sz="1200" dirty="0" smtClean="0">
                <a:solidFill>
                  <a:schemeClr val="tx1"/>
                </a:solidFill>
              </a:rPr>
              <a:t>(# of shards</a:t>
            </a:r>
            <a:r>
              <a:rPr lang="en-US" sz="1200" dirty="0">
                <a:solidFill>
                  <a:schemeClr val="tx1"/>
                </a:solidFill>
              </a:rPr>
              <a:t>)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32376" y="3663026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Mappings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1334598" y="4743146"/>
            <a:ext cx="1692188" cy="1188132"/>
          </a:xfrm>
          <a:prstGeom prst="snip1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9" name="Straight Arrow Connector 8"/>
          <p:cNvCxnSpPr>
            <a:stCxn id="7" idx="1"/>
            <a:endCxn id="2" idx="3"/>
          </p:cNvCxnSpPr>
          <p:nvPr/>
        </p:nvCxnSpPr>
        <p:spPr>
          <a:xfrm flipH="1">
            <a:off x="3026786" y="3140968"/>
            <a:ext cx="9181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84090" y="2725469"/>
            <a:ext cx="770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Once</a:t>
            </a:r>
          </a:p>
          <a:p>
            <a:r>
              <a:rPr lang="en-US" sz="1200" dirty="0"/>
              <a:t>a</a:t>
            </a:r>
            <a:r>
              <a:rPr lang="en-US" sz="1200" dirty="0" smtClean="0"/>
              <a:t>t </a:t>
            </a:r>
            <a:r>
              <a:rPr lang="en-US" sz="1200" dirty="0" smtClean="0"/>
              <a:t>index</a:t>
            </a:r>
          </a:p>
          <a:p>
            <a:r>
              <a:rPr lang="en-US" sz="1200" dirty="0"/>
              <a:t>c</a:t>
            </a:r>
            <a:r>
              <a:rPr lang="en-US" sz="1200" dirty="0" smtClean="0"/>
              <a:t>reation</a:t>
            </a:r>
            <a:endParaRPr lang="en-US" sz="1200" dirty="0" smtClean="0"/>
          </a:p>
          <a:p>
            <a:r>
              <a:rPr lang="en-US" sz="1200" dirty="0" smtClean="0"/>
              <a:t>t</a:t>
            </a:r>
            <a:r>
              <a:rPr lang="en-US" sz="1200" dirty="0" smtClean="0"/>
              <a:t>ime</a:t>
            </a:r>
            <a:endParaRPr lang="en-US" sz="1200" dirty="0" smtClean="0"/>
          </a:p>
        </p:txBody>
      </p:sp>
      <p:cxnSp>
        <p:nvCxnSpPr>
          <p:cNvPr id="13" name="Straight Arrow Connector 12"/>
          <p:cNvCxnSpPr>
            <a:stCxn id="6" idx="3"/>
            <a:endCxn id="2" idx="2"/>
          </p:cNvCxnSpPr>
          <p:nvPr/>
        </p:nvCxnSpPr>
        <p:spPr>
          <a:xfrm flipV="1">
            <a:off x="2180692" y="3501008"/>
            <a:ext cx="0" cy="124213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44847" y="397124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data</a:t>
            </a:r>
            <a:endParaRPr lang="en-US" sz="1200" dirty="0" smtClean="0"/>
          </a:p>
        </p:txBody>
      </p:sp>
      <p:sp>
        <p:nvSpPr>
          <p:cNvPr id="20" name="Left Brace 19"/>
          <p:cNvSpPr/>
          <p:nvPr/>
        </p:nvSpPr>
        <p:spPr>
          <a:xfrm>
            <a:off x="6087126" y="2198329"/>
            <a:ext cx="360040" cy="1940888"/>
          </a:xfrm>
          <a:prstGeom prst="lef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32376" y="1762108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Index patterns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(name)</a:t>
            </a:r>
          </a:p>
        </p:txBody>
      </p:sp>
    </p:spTree>
    <p:extLst>
      <p:ext uri="{BB962C8B-B14F-4D97-AF65-F5344CB8AC3E}">
        <p14:creationId xmlns:p14="http://schemas.microsoft.com/office/powerpoint/2010/main" val="359773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Traditional Processes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83790" y="1844824"/>
            <a:ext cx="742511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Analysis</a:t>
            </a:r>
            <a:endParaRPr lang="ko-KR" altLang="en-US" sz="1200" dirty="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2679934" y="1844824"/>
            <a:ext cx="865943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 type</a:t>
            </a:r>
            <a:endParaRPr lang="ko-KR" altLang="en-US" sz="1200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2658974" y="2450113"/>
            <a:ext cx="1165384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Normalization</a:t>
            </a:r>
            <a:endParaRPr lang="ko-KR" altLang="en-US" sz="1200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4892222" y="2873762"/>
            <a:ext cx="828497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Database</a:t>
            </a:r>
            <a:endParaRPr lang="ko-KR" altLang="en-US" sz="120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4114723" y="2626484"/>
            <a:ext cx="54220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6275567" y="3825990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Business logic</a:t>
            </a:r>
            <a:endParaRPr lang="ko-KR" altLang="en-US" sz="1200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6321151" y="3536539"/>
            <a:ext cx="2108179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MVC</a:t>
            </a:r>
            <a:endParaRPr lang="ko-KR" alt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7550439" y="3838442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 mapper</a:t>
            </a:r>
            <a:endParaRPr lang="ko-KR" alt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8648980" y="3838442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View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5095042" y="4760675"/>
            <a:ext cx="371520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Requirement (new view points)</a:t>
            </a:r>
            <a:endParaRPr lang="ko-KR" altLang="en-US" sz="1200" dirty="0" err="1" smtClean="0"/>
          </a:p>
        </p:txBody>
      </p:sp>
      <p:cxnSp>
        <p:nvCxnSpPr>
          <p:cNvPr id="16" name="꺾인 연결선 15"/>
          <p:cNvCxnSpPr>
            <a:stCxn id="14" idx="3"/>
            <a:endCxn id="5" idx="1"/>
          </p:cNvCxnSpPr>
          <p:nvPr/>
        </p:nvCxnSpPr>
        <p:spPr>
          <a:xfrm flipH="1" flipV="1">
            <a:off x="1383790" y="1983324"/>
            <a:ext cx="7426452" cy="2915851"/>
          </a:xfrm>
          <a:prstGeom prst="bentConnector5">
            <a:avLst>
              <a:gd name="adj1" fmla="val -2908"/>
              <a:gd name="adj2" fmla="val -21866"/>
              <a:gd name="adj3" fmla="val 10495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5" idx="3"/>
            <a:endCxn id="6" idx="1"/>
          </p:cNvCxnSpPr>
          <p:nvPr/>
        </p:nvCxnSpPr>
        <p:spPr>
          <a:xfrm>
            <a:off x="2126301" y="1983324"/>
            <a:ext cx="55363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6" idx="2"/>
            <a:endCxn id="7" idx="0"/>
          </p:cNvCxnSpPr>
          <p:nvPr/>
        </p:nvCxnSpPr>
        <p:spPr>
          <a:xfrm>
            <a:off x="3112906" y="2121823"/>
            <a:ext cx="128760" cy="3282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7" idx="3"/>
            <a:endCxn id="9" idx="1"/>
          </p:cNvCxnSpPr>
          <p:nvPr/>
        </p:nvCxnSpPr>
        <p:spPr>
          <a:xfrm>
            <a:off x="3824358" y="2588613"/>
            <a:ext cx="290365" cy="1763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9" idx="3"/>
            <a:endCxn id="8" idx="1"/>
          </p:cNvCxnSpPr>
          <p:nvPr/>
        </p:nvCxnSpPr>
        <p:spPr>
          <a:xfrm>
            <a:off x="4656923" y="2764984"/>
            <a:ext cx="235299" cy="24727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7" idx="2"/>
            <a:endCxn id="11" idx="0"/>
          </p:cNvCxnSpPr>
          <p:nvPr/>
        </p:nvCxnSpPr>
        <p:spPr>
          <a:xfrm>
            <a:off x="6231856" y="3364456"/>
            <a:ext cx="1143385" cy="17208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960756" y="3087457"/>
            <a:ext cx="54220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cxnSp>
        <p:nvCxnSpPr>
          <p:cNvPr id="38" name="직선 화살표 연결선 37"/>
          <p:cNvCxnSpPr>
            <a:stCxn id="8" idx="3"/>
            <a:endCxn id="37" idx="1"/>
          </p:cNvCxnSpPr>
          <p:nvPr/>
        </p:nvCxnSpPr>
        <p:spPr>
          <a:xfrm>
            <a:off x="5720719" y="3012262"/>
            <a:ext cx="240037" cy="21369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3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582864" y="2353478"/>
            <a:ext cx="4278348" cy="216024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제목 2"/>
          <p:cNvSpPr txBox="1">
            <a:spLocks/>
          </p:cNvSpPr>
          <p:nvPr/>
        </p:nvSpPr>
        <p:spPr>
          <a:xfrm>
            <a:off x="772334" y="42035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/>
              <a:t>Another </a:t>
            </a:r>
            <a:r>
              <a:rPr lang="en-US" altLang="ko-KR" sz="4000" b="1" dirty="0" smtClean="0"/>
              <a:t>approach </a:t>
            </a:r>
            <a:r>
              <a:rPr lang="en-US" altLang="ko-KR" sz="4000" b="1" dirty="0" smtClean="0"/>
              <a:t>to replace the </a:t>
            </a:r>
            <a:r>
              <a:rPr lang="en-US" altLang="ko-KR" sz="4000" b="1" i="1" dirty="0" smtClean="0"/>
              <a:t>traditional</a:t>
            </a:r>
            <a:r>
              <a:rPr lang="en-US" altLang="ko-KR" sz="4000" b="1" dirty="0" smtClean="0"/>
              <a:t> with </a:t>
            </a:r>
            <a:r>
              <a:rPr lang="en-US" altLang="ko-KR" sz="4000" b="1" dirty="0" smtClean="0"/>
              <a:t>new differently</a:t>
            </a:r>
            <a:endParaRPr lang="ko-KR" altLang="en-US" sz="4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20552" y="2174908"/>
            <a:ext cx="122982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Agents placing</a:t>
            </a:r>
          </a:p>
          <a:p>
            <a:r>
              <a:rPr lang="en-US" altLang="ko-KR" sz="1200" smtClean="0"/>
              <a:t>(file location)</a:t>
            </a:r>
            <a:endParaRPr lang="ko-KR" altLang="en-US" sz="1200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3323361" y="3481793"/>
            <a:ext cx="311284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Layering components to set data Pipeline</a:t>
            </a:r>
            <a:endParaRPr lang="ko-KR" altLang="en-US" sz="1200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5031136" y="4087042"/>
            <a:ext cx="1405065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Templating for UI</a:t>
            </a:r>
            <a:endParaRPr lang="ko-KR" altLang="en-US" sz="120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6104228" y="5131158"/>
            <a:ext cx="135005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New view points</a:t>
            </a:r>
            <a:endParaRPr lang="ko-KR" altLang="en-US" sz="1200" dirty="0" err="1" smtClean="0"/>
          </a:p>
        </p:txBody>
      </p:sp>
      <p:cxnSp>
        <p:nvCxnSpPr>
          <p:cNvPr id="10" name="꺾인 연결선 9"/>
          <p:cNvCxnSpPr>
            <a:stCxn id="14" idx="3"/>
            <a:endCxn id="8" idx="3"/>
          </p:cNvCxnSpPr>
          <p:nvPr/>
        </p:nvCxnSpPr>
        <p:spPr>
          <a:xfrm>
            <a:off x="6084935" y="2928232"/>
            <a:ext cx="351266" cy="1297310"/>
          </a:xfrm>
          <a:prstGeom prst="bentConnector3">
            <a:avLst>
              <a:gd name="adj1" fmla="val 298955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72233" y="2789732"/>
            <a:ext cx="3312702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Analyzer ( filters -&gt; tokenizer -&gt; token filter)</a:t>
            </a:r>
            <a:endParaRPr lang="ko-KR" altLang="en-US" sz="1200" dirty="0" err="1" smtClean="0"/>
          </a:p>
        </p:txBody>
      </p:sp>
      <p:cxnSp>
        <p:nvCxnSpPr>
          <p:cNvPr id="16" name="꺾인 연결선 15"/>
          <p:cNvCxnSpPr>
            <a:stCxn id="9" idx="2"/>
            <a:endCxn id="14" idx="1"/>
          </p:cNvCxnSpPr>
          <p:nvPr/>
        </p:nvCxnSpPr>
        <p:spPr>
          <a:xfrm rot="5400000" flipH="1">
            <a:off x="3535780" y="2164685"/>
            <a:ext cx="2479925" cy="4007020"/>
          </a:xfrm>
          <a:prstGeom prst="bentConnector4">
            <a:avLst>
              <a:gd name="adj1" fmla="val -9218"/>
              <a:gd name="adj2" fmla="val 122005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71079" y="5897841"/>
            <a:ext cx="169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Add a few filters</a:t>
            </a:r>
          </a:p>
          <a:p>
            <a:r>
              <a:rPr lang="en-US" altLang="ko-KR" sz="1200" smtClean="0"/>
              <a:t>in a configuration file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7615668" y="3138063"/>
            <a:ext cx="131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Just a view point</a:t>
            </a:r>
          </a:p>
          <a:p>
            <a:r>
              <a:rPr lang="en-US" altLang="ko-KR" sz="1200" smtClean="0"/>
              <a:t>Make a query if it is required</a:t>
            </a:r>
            <a:endParaRPr lang="ko-KR" altLang="en-US" sz="1200" dirty="0" err="1" smtClean="0"/>
          </a:p>
        </p:txBody>
      </p:sp>
      <p:cxnSp>
        <p:nvCxnSpPr>
          <p:cNvPr id="29" name="꺾인 연결선 28"/>
          <p:cNvCxnSpPr>
            <a:stCxn id="14" idx="2"/>
            <a:endCxn id="7" idx="0"/>
          </p:cNvCxnSpPr>
          <p:nvPr/>
        </p:nvCxnSpPr>
        <p:spPr>
          <a:xfrm rot="16200000" flipH="1">
            <a:off x="4446651" y="3048663"/>
            <a:ext cx="415062" cy="451197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7" idx="3"/>
            <a:endCxn id="8" idx="0"/>
          </p:cNvCxnSpPr>
          <p:nvPr/>
        </p:nvCxnSpPr>
        <p:spPr>
          <a:xfrm flipH="1">
            <a:off x="5733669" y="3620293"/>
            <a:ext cx="702532" cy="466749"/>
          </a:xfrm>
          <a:prstGeom prst="bentConnector4">
            <a:avLst>
              <a:gd name="adj1" fmla="val -32539"/>
              <a:gd name="adj2" fmla="val 64837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7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Samsung smart">
      <a:dk1>
        <a:sysClr val="windowText" lastClr="000000"/>
      </a:dk1>
      <a:lt1>
        <a:sysClr val="window" lastClr="FFFFFF"/>
      </a:lt1>
      <a:dk2>
        <a:srgbClr val="006270"/>
      </a:dk2>
      <a:lt2>
        <a:srgbClr val="FBFEC6"/>
      </a:lt2>
      <a:accent1>
        <a:srgbClr val="9DC815"/>
      </a:accent1>
      <a:accent2>
        <a:srgbClr val="F5A200"/>
      </a:accent2>
      <a:accent3>
        <a:srgbClr val="009CE1"/>
      </a:accent3>
      <a:accent4>
        <a:srgbClr val="EA609E"/>
      </a:accent4>
      <a:accent5>
        <a:srgbClr val="1428A0"/>
      </a:accent5>
      <a:accent6>
        <a:srgbClr val="009592"/>
      </a:accent6>
      <a:hlink>
        <a:srgbClr val="A17345"/>
      </a:hlink>
      <a:folHlink>
        <a:srgbClr val="9A9A9A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0D996D5B674C4386830A6AB0E50984" ma:contentTypeVersion="0" ma:contentTypeDescription="새 문서를 만듭니다." ma:contentTypeScope="" ma:versionID="a166825e3373d96581aa46038a4cd7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d8f6c9257034a6ffde9c3b3e5e5b89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AE60C42-347A-4F6E-8042-DF200F9D87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1F26607-AC76-45EC-88B5-C67232E4C8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D8711B-3534-4503-8B2F-7099EF862E11}">
  <ds:schemaRefs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147240</TotalTime>
  <Words>6148</Words>
  <Application>Microsoft Macintosh PowerPoint</Application>
  <PresentationFormat>A4 Paper (210x297 mm)</PresentationFormat>
  <Paragraphs>1713</Paragraphs>
  <Slides>76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8" baseType="lpstr">
      <vt:lpstr>Consolas</vt:lpstr>
      <vt:lpstr>Georgia</vt:lpstr>
      <vt:lpstr>Helvetica Neue</vt:lpstr>
      <vt:lpstr>Mangal</vt:lpstr>
      <vt:lpstr>Symbol</vt:lpstr>
      <vt:lpstr>Times New Roman</vt:lpstr>
      <vt:lpstr>UbuntuMono-Regular</vt:lpstr>
      <vt:lpstr>Verdana</vt:lpstr>
      <vt:lpstr>Wingdings</vt:lpstr>
      <vt:lpstr>맑은 고딕</vt:lpstr>
      <vt:lpstr>Arial</vt:lpstr>
      <vt:lpstr>blank</vt:lpstr>
      <vt:lpstr>PowerPoint Presentation</vt:lpstr>
      <vt:lpstr>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Elasticsearch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Elasticsearch Cluster</vt:lpstr>
      <vt:lpstr>System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shards?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Beats</vt:lpstr>
      <vt:lpstr>Beats</vt:lpstr>
      <vt:lpstr>Beats</vt:lpstr>
      <vt:lpstr>Beats</vt:lpstr>
      <vt:lpstr>Beats</vt:lpstr>
      <vt:lpstr>Beats</vt:lpstr>
      <vt:lpstr>Beats</vt:lpstr>
      <vt:lpstr>PowerPoint Presentation</vt:lpstr>
      <vt:lpstr>PowerPoint Presentation</vt:lpstr>
      <vt:lpstr>PowerPoint Presentation</vt:lpstr>
      <vt:lpstr>PowerPoint Presentation</vt:lpstr>
      <vt:lpstr>Beat - Packetbeat </vt:lpstr>
      <vt:lpstr>Beat - Packetbeat </vt:lpstr>
      <vt:lpstr>Beat - Packetbeat </vt:lpstr>
      <vt:lpstr>PowerPoint Presentation</vt:lpstr>
      <vt:lpstr>Beat - Packetbeat </vt:lpstr>
      <vt:lpstr>Use-cases</vt:lpstr>
      <vt:lpstr>Use-cases</vt:lpstr>
      <vt:lpstr>Who use this stack?</vt:lpstr>
      <vt:lpstr>Example Screen</vt:lpstr>
      <vt:lpstr>Example 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.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prof</dc:creator>
  <cp:lastModifiedBy>Microsoft Office User</cp:lastModifiedBy>
  <cp:revision>2432</cp:revision>
  <cp:lastPrinted>2016-02-25T01:19:13Z</cp:lastPrinted>
  <dcterms:created xsi:type="dcterms:W3CDTF">2013-11-13T01:08:07Z</dcterms:created>
  <dcterms:modified xsi:type="dcterms:W3CDTF">2018-02-22T16:04:45Z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0x0101003F0D996D5B674C4386830A6AB0E50984</vt:lpwstr>
  </property>
  <property fmtid="{D5CDD505-2E9C-101B-9397-08002B2CF9AE}" pid="3" name="DeliveryID">
    <vt:lpwstr>244b6fc4-4b4e-4117-b7bb-efd330097824</vt:lpwstr>
  </property>
  <property fmtid="{5C58129F-E5B8-477A-9B38-B3E54BFA04C8}" pid="2">
    <vt:lpwstr>083DB33F97401926E304179042ABD2B59AD2C673570F33AD3C7D1FE89063E6A8</vt:lpwstr>
  </property>
</Properties>
</file>